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5" r:id="rId19"/>
    <p:sldId id="276" r:id="rId20"/>
    <p:sldId id="277" r:id="rId21"/>
    <p:sldId id="272"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08"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713790-8C5F-49AE-A107-10266E29EB41}" type="datetimeFigureOut">
              <a:rPr lang="en-US" smtClean="0"/>
              <a:pPr/>
              <a:t>7/24/2012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B98533-27EF-440C-9ACB-9667480F98B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B98533-27EF-440C-9ACB-9667480F98BB}"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B98533-27EF-440C-9ACB-9667480F98B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DCC5F9-8264-498C-B4C3-1E9CEC07BD68}" type="datetime1">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88990-E8EE-43EC-87AD-E8220C3AA8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9A532-DC27-40B2-8228-FEAB55F138C1}" type="datetime1">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88990-E8EE-43EC-87AD-E8220C3AA8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98651-BFCA-49EE-B60B-156F2076010E}" type="datetime1">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88990-E8EE-43EC-87AD-E8220C3AA8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89C90E-5BD8-425D-99FD-95F69743D0E3}" type="datetime1">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88990-E8EE-43EC-87AD-E8220C3AA8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427F9A-E97C-4530-A711-8D6C7BA16AF3}" type="datetime1">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88990-E8EE-43EC-87AD-E8220C3AA8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33D4B5-BF68-469F-B6D7-657754C107EC}" type="datetime1">
              <a:rPr lang="en-US" smtClean="0"/>
              <a:pPr/>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88990-E8EE-43EC-87AD-E8220C3AA8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BDA212-EA34-4193-989C-11BD7CD1DEB1}" type="datetime1">
              <a:rPr lang="en-US" smtClean="0"/>
              <a:pPr/>
              <a:t>7/24/2012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088990-E8EE-43EC-87AD-E8220C3AA8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56E93C-3937-4527-BB6D-5F7DEA923C8E}" type="datetime1">
              <a:rPr lang="en-US" smtClean="0"/>
              <a:pPr/>
              <a:t>7/24/2012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088990-E8EE-43EC-87AD-E8220C3AA8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44507-28BE-4E5A-BD40-1EEC6F1B803B}" type="datetime1">
              <a:rPr lang="en-US" smtClean="0"/>
              <a:pPr/>
              <a:t>7/24/2012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088990-E8EE-43EC-87AD-E8220C3AA8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FAF0E-5F47-4B39-A0B8-E47A6D23CBC1}" type="datetime1">
              <a:rPr lang="en-US" smtClean="0"/>
              <a:pPr/>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88990-E8EE-43EC-87AD-E8220C3AA8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DB3AE-159D-4B85-A38C-E106ED688478}" type="datetime1">
              <a:rPr lang="en-US" smtClean="0"/>
              <a:pPr/>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88990-E8EE-43EC-87AD-E8220C3AA8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73A19-B618-449A-AFF9-209DA16B8A74}" type="datetime1">
              <a:rPr lang="en-US" smtClean="0"/>
              <a:pPr/>
              <a:t>7/24/2012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88990-E8EE-43EC-87AD-E8220C3AA8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lstStyle/>
          <a:p>
            <a:r>
              <a:rPr lang="en-US" dirty="0" smtClean="0">
                <a:latin typeface="Bernard MT Condensed" pitchFamily="18" charset="0"/>
              </a:rPr>
              <a:t>Drugs which are not patentable</a:t>
            </a:r>
            <a:endParaRPr lang="en-US" dirty="0">
              <a:latin typeface="Bernard MT Condensed" pitchFamily="18" charset="0"/>
            </a:endParaRPr>
          </a:p>
        </p:txBody>
      </p:sp>
      <p:sp>
        <p:nvSpPr>
          <p:cNvPr id="3" name="Subtitle 2"/>
          <p:cNvSpPr>
            <a:spLocks noGrp="1"/>
          </p:cNvSpPr>
          <p:nvPr>
            <p:ph type="subTitle" idx="1"/>
          </p:nvPr>
        </p:nvSpPr>
        <p:spPr>
          <a:xfrm>
            <a:off x="1371600" y="4038600"/>
            <a:ext cx="6400800" cy="1752600"/>
          </a:xfrm>
        </p:spPr>
        <p:txBody>
          <a:bodyPr>
            <a:normAutofit fontScale="70000" lnSpcReduction="20000"/>
          </a:bodyPr>
          <a:lstStyle/>
          <a:p>
            <a:endParaRPr lang="en-US" dirty="0" smtClean="0"/>
          </a:p>
          <a:p>
            <a:endParaRPr lang="en-US" dirty="0" smtClean="0"/>
          </a:p>
          <a:p>
            <a:r>
              <a:rPr lang="en-US" sz="5200" b="1" dirty="0" smtClean="0">
                <a:solidFill>
                  <a:srgbClr val="0000CC"/>
                </a:solidFill>
                <a:latin typeface="Baskerville Old Face" pitchFamily="18" charset="0"/>
              </a:rPr>
              <a:t>Dr. M. </a:t>
            </a:r>
            <a:r>
              <a:rPr lang="en-US" sz="5200" b="1" dirty="0" err="1" smtClean="0">
                <a:solidFill>
                  <a:srgbClr val="0000CC"/>
                </a:solidFill>
                <a:latin typeface="Baskerville Old Face" pitchFamily="18" charset="0"/>
              </a:rPr>
              <a:t>Krishnaji</a:t>
            </a:r>
            <a:r>
              <a:rPr lang="en-US" sz="5200" b="1" dirty="0" smtClean="0">
                <a:solidFill>
                  <a:srgbClr val="0000CC"/>
                </a:solidFill>
                <a:latin typeface="Baskerville Old Face" pitchFamily="18" charset="0"/>
              </a:rPr>
              <a:t> </a:t>
            </a:r>
            <a:r>
              <a:rPr lang="en-US" sz="5200" b="1" dirty="0" err="1" smtClean="0">
                <a:solidFill>
                  <a:srgbClr val="0000CC"/>
                </a:solidFill>
                <a:latin typeface="Baskerville Old Face" pitchFamily="18" charset="0"/>
              </a:rPr>
              <a:t>Rao</a:t>
            </a:r>
            <a:endParaRPr lang="en-US" sz="5200" b="1" dirty="0" smtClean="0">
              <a:solidFill>
                <a:srgbClr val="0000CC"/>
              </a:solidFill>
              <a:latin typeface="Baskerville Old Face" pitchFamily="18" charset="0"/>
            </a:endParaRPr>
          </a:p>
          <a:p>
            <a:r>
              <a:rPr lang="en-US" dirty="0" smtClean="0">
                <a:solidFill>
                  <a:srgbClr val="002060"/>
                </a:solidFill>
                <a:latin typeface="Baskerville Old Face" pitchFamily="18" charset="0"/>
              </a:rPr>
              <a:t>drkrishnajirao@gmail.com</a:t>
            </a:r>
            <a:endParaRPr lang="en-US" dirty="0">
              <a:solidFill>
                <a:srgbClr val="002060"/>
              </a:solidFill>
              <a:latin typeface="Baskerville Old Face" pitchFamily="18" charset="0"/>
            </a:endParaRPr>
          </a:p>
        </p:txBody>
      </p:sp>
      <p:sp>
        <p:nvSpPr>
          <p:cNvPr id="4" name="Slide Number Placeholder 3"/>
          <p:cNvSpPr>
            <a:spLocks noGrp="1"/>
          </p:cNvSpPr>
          <p:nvPr>
            <p:ph type="sldNum" sz="quarter" idx="12"/>
          </p:nvPr>
        </p:nvSpPr>
        <p:spPr/>
        <p:txBody>
          <a:bodyPr/>
          <a:lstStyle/>
          <a:p>
            <a:fld id="{62088990-E8EE-43EC-87AD-E8220C3AA801}" type="slidenum">
              <a:rPr lang="en-US" smtClean="0"/>
              <a:pPr/>
              <a:t>1</a:t>
            </a:fld>
            <a:endParaRPr lang="en-US"/>
          </a:p>
        </p:txBody>
      </p:sp>
      <p:sp>
        <p:nvSpPr>
          <p:cNvPr id="15362" name="AutoShape 2" descr="data:image/jpeg;base64,/9j/4AAQSkZJRgABAQAAAQABAAD/2wCEAAkGBhQSERUUExQWFBQUFxgXFxgXGBcYGBoYFxYYFxgYGBkXGyYeGhkjGRYYHy8gIycpLCwtGB4xNTAqNSYrLCkBCQoKDgwOGg8PGiwkHyQpLCwsLCwsKSkpLC0pKSwsKSksKSwsLCwpLCksKSwsKSwsLCwpLCwsLCwsLCwsLCwpLP/AABEIAOkA2AMBIgACEQEDEQH/xAAbAAACAwEBAQAAAAAAAAAAAAAEBQEDBgACB//EAD4QAAECAwYDBgQFBAICAgMAAAECEQADIQQFEjFBUSJhcQYTgZGhwTIzUtEUQpKx8BUjYuFy8UOissIHJDT/xAAZAQADAQEBAAAAAAAAAAAAAAACAwQAAQX/xAAlEQACAgMBAAICAgMBAAAAAAAAAQIRAxIhMSJBBBNRcTKBkTP/2gAMAwEAAhEDEQA/ANZYbChUtJKQSRXPcwT/AEyX9I9fvHXX8pHT3MWrm7RKAkqKTdsoflHr94rNhl/QPWLnjziz5RjuqKvwCPpHrEi70N8I13+8Wy1g5eXNsm8Y9JXSppoP2jjYX60VKsMsfkHmYlN3Sj+Uev3iwfvEAx0HVFZsEr6R6xIu6V9I9fvHqJBjG1R5F2yj+Uev3if6ZL+kev3iQWj2ibvGNqiv+ly/pHr947+ly/pHr94JComMbVAv9Ll/SPX7x39Ll/SPX7wVHRjaoFN2S/pHr948Ku1H0j1+8GAxxEY2qABd6PoHrHf09H0D1gpKqxdGNqheLvQfyD1jvwCPoHrByo8TEFoxtUB/gZf0j1jvwCPoHrBkuXFrRjaoCRdsvVA9fvHv+ly/pHr94Kjo6jOKF1usKEy1EJAIFDXfrHRfenyl9PcREHKrJzrs+Snp7mJWpoi7fkp6e5iJn7GFlMfCJjsCkFRDOBzc/wD1MV2hDAl6ACu76Vo7lusR36ikpSQFEBj0UXB2z/eJmAYHVjxsA+YxMDlRxQimWIaxM8jtplKjEpuZBVM7wMUsUqSXGGudc6FmYeMGLACiznMDTx6N+0VWOUARqThB2UFcQHiMupiJk3FgCubkACuJKQGfNiMnoOsKhN/Y2Uf4LUrzpzpSm1dKjyjwqbWh0eBZtqSjJQwszEP8IJGWdSIWzb1ZSQpaQglyQxIO+7A0pD/20hX67YyVbeJhxHYQapCkqlpUQFTHZJOQoHPn6QutlqlkBcgqXMBqACRV3L6Hx1gSz2lUyYykkzAWdSi4o4d8gBXxgHmaXDv61dDxaFpOEirgeJDjzDxZgO1N/wCfysLbvvv8WujgMXWQMJwsAUjNiBQ5wfYrPNMzBMLJUFVzCikEgA6ZA15QSyM5+tL0swsafzL7xckwKhVBlUfwRYk7RQvBD9L46OeOjHDo8TVUjlraKCYxiYulmPFlRiXhr4Vrp4RdMklBIVuRrpGMdHNHPEExjEx0Q8TGMdHR0dHTAt5/KX09xHRN5/KX09xEQck7J5+kXZ8pPT3MepiNI67flI6e5i2aNYHVjo+Cqe4Cs8tAKtkHPOCe8JQlShwlJUrBUk8LJAeoq3lpHT5T7x4XNIlJAJdIZ2zwkKy8hnpEuWDbtFeOSqjrVRCghQcjvEk8kvxU512pk8J125pUsqcKSQwOZcAvycF2pQ5Q2CcMwEaAg7cTO9dyD5ktlHm03aDjUfgUArox0GYVhwnRmGhiVqimz5zfN8Ll2hctbpyUkVqH3fU0i26ZRnkO4AGI7gEinnSHN99mFzmWRjmIKajJiasoflA4s8iIC7OXdNSViQMakFWJBLOgGhCiwrU+LQTa156co3nZ64uBCmYaAUDOwofCMd24t5NsnS5BYLEuWohqFKWW29KeBh3efb0S7AvCSJy0lMuhChi4cZfLDodTlHzS75xlrSpVT5vu/MsXgqWvAUndm3uuYpBSU0TLIA5AU8eFvWNrZ5ijgUHZZrT/ABJJJ0oGfLSMnLQCUYfzMRzDPl4vG8u+y4QlIegheOLZpg15XWUISqWMSlKAYGlQaudIqtNlKGfUf9iCe088jukgtUqLcmAPqfKKbet5rFTpAzzbhdqc4tjL5NE00qKkTWDRKpsUxIS5bUw0ScTFM5cdOnNT+fzKBE2kFQFDnQu2XLXaMYeXMCiWV0BxAOdA9Tz28IPtsoLXQhg4z1YZdX12gOwyB3UpCgSlYIwgn4swX6e+bxP4aZJKVl1E6Bs6hIJ1psPKMYCxkUiCsmJnqDsAobg5vHhFcs8hzjGJeC7PZlGudH/jecRZLOyStQqCwB5h28oZ9zgJOeo0GeX7wSjZhWUkR0WT5mIv18PDSK4KCVmBry+Uvp7iOjrz+Uvp7iIgpk8/Sbt+Ujp7mCDA92/KR09zBMEvB0fAZQgO0CDZiqwttk2hbr5QhhIBtc4EKcsSpOT0D1pqfuYc28pUnAOKhXhTTEpmJYVLqD5a1jIW2eoqDMWL+G7cod3NLRJly5gJWogAipIAUaE1YOVHZxHn5Hci7Gmo9D0TBKlJSogISllKVokmpUAWcigzq+kA3qpEqypLhSVlKXrhUDmH8y2jp2o7VJHdzAQlSeLEDkEsFBJGxSanmIQ3ndxn2CqsJStEwIJ4SQopwgniJwEiuZFBsAbM2bAcThClIKGcgnCk6/49WhD/AE0pJQlLqSpRU4rgphPqaR9IT2jlWRBWAubm7YQkM4LrJZixIzDRl1dopZnm1GUQVEgS0kUAbNWGuWIBtRpHfrhl/DG3Z6fLUmWStKVywkKSrhJo1Hzy0jc2e9B3gQmpLeDUIbzqYz8i5k2tKVEYVJAdJ2LkOU9W1yhPeNmtd3kTUkBJOEFwrR2UFDUB/DSOxtdBkkzdW6V3k+amhAlJDEZOVlKkqzFQQQ2kKZslUssoeOYPSFHZ3tXMn2lJmkAqRgoGBI4hlq5PnG0CSp3qObM2vSKMcxM4IQGdyihVpZQfQv8Awf7jpeI4lS045bkCZmGGtaZNWArvmBcziDoqC+4GwrDt0I1ZXNtWMkA/73foIJu1JxJKUucRGfxaVj3auzSpKjMY90pKmchxk2LYeMX2O1MQRwMHHSjf9Qpy70bFUjT2SWkLSSqpBTgbCEtWg6k1g60yMUtQoCxFXbqNYR3FMXidgouAVGpAJdvUfwQ+t792vD8TVz1zbm0Uwpqxcl0ytwWZRmrC3cpUl3Lh3S/pDO23YmUEqQ1AUkKcuTk7cn9IJsQw1pUO7ZMCQOlY8WaZ3y8SapSogqVq4qEjYc44mqoFors924RiUSWTQA0JY5DXrHmdxJ4lBwSGGWEK1br6w7pt06awHPsL8LmoJURmcSt9GaG6V4cEq1g5ej5eNdo8wztFlASwYFshVwBmTuxhZhjkbizAt5/KX09xHRN5/KX09xER2RPP0m7flI6e5gmBrt+Ujp7mCFZQS8HR8A5xhdb3UjpkKs1HB8SC8MVpc+GW5yb1jxeEtkJDFwxIY5UBdtKD0iLLJ/RRjivWYfvGxqc8RNMiAAzA+DQ/ue8EjEMIKlLIWpVAkMVFT/S46cQzeFd42NSJdeE4iFBIbCSXcgVclLU66x02UEBSmCkJwqxB+BRd3UPiOIEuKEFtGiIsNvZZTMXdJYryq6lPzJLJDHQltRAF62+VZ5LkoKwkFCCqgIdKDR2SHNBnXrHq3XuUWVa5f92bKlrms6XSSHSFEbCtc28Y+cdiJC7VaHmEqKK1r/cJZ+uvgIJRtWcN8bHJXYJUkpUVzBwJZlu2IjC7swbagL0jJW7swZCyjIg1TqHqMtGIjW9ursMuXZpkklK3Mh0kglMwFQDu7ODTmYbWW6B3SJagCUpAc8RyapOr1bkIKq4xbdozfZ2/ZskKBRiQlgSSAQHYAvnUgeMPu2KkzbCxoorl8NXBxYT4MTWFXbW4jKlonIJYMlQ6OUkE9GryjxccsOlc0qm4gCoqUTq+WQY1AaFW43ENU/kU27sumVZBOxFM6WpKkJFR8Q4SP+L9GhvYLwnW490/cSwBjQPjU4GIE7Z0Dc4ZTpKEKSofLWkJCKYQUVdujfp6wiv6ygTEql4sR4iXJUFHLizej5w2EV4BKX2Mr/vCXZpBs0oOtYUP+IIYqPMjIc4W2OzFPdgbF+bsPOE9kT/cOIu9C7vXmesaOxnLXLqHep8x5wbi7AuxvZZS1pVjdkk92A2JWRxOdttIKttxS5r4aFIDcqVpv94KskzFLC2LgFt82qd6Dzi2xDCFKUwUeIjQOaftFSinximzKXLaymatKzwoJDh6tSNvKXiS7UIjB2Ylc9WEAFa3GGgwgMTvv4xvrOggbch6ekc/Hvq+jZBLa1IS4VUpDbAjNm6QdYpgKRhSydKfzOAbRd/91ZNQSSAeYFPOG9lQyQOmkHFNvoDr6LUDfOPE7J9o9rmM/KKZk8AAks5yNDFF/QJSqQwJNSRl0FB6QuvKcCAhOQALDpE2m8Qrwy3IUK9GoPOFxEc/owLefyl9PcR0er0T/ZWeQ/cR0BO7FyIu35SOnuYvmKpAlgmf2kdPcx5mWkdY7aSCj4elqYgjMe1YmasEJUXqSovVqgEBqjJoGVagdY8SbbVkkV0zo9WoYmmrQ/Em34de9mCSladgcOimNEuK5gk+DMwhVNsbSVNx4g6pZ+JICgp0Bw6XamzgZiNHbkAoBBfIAH/HUeue8LrMO6UVJAxMBXkX94Q8W3UO/brxgsiyKRYpmAh7QkgqWMgoAVAGuWwoIQdiLGbFaXnfLnYcKwcSHHw8Q3cnwEOr2C5ktaMeB8TN/nnXPmK6RMy8VLEmWpLIlDrxMwPQBwOp8A0muBfsiw3/API99pT+HlJclMwTTswBAD7lyfCG1y3umaG1oRU1G7tq5gPtfKkqkBJ4ppAw4WJDak6Rl7rtZl4c+BQI6bHasdkpJ7M4mvD6bbLOJiFy1ChcVqDlXzjG3WEyZbGsxKyGNQz1ADhqOH3jTWS+Za5ZWVBOAFWeoD+TiMfcVgXPLkskGp1JJ5weql00W/EP5dvK0lIcak7DFQJGlDnq0DWiytVqKyyfm/jBtmsqZSVAOkLJll8yXo3k8SLKoEtiKUjECGBYmmEHXEKtD4qkKyxl6zP2u78ij4nFMy7P+59DDO7ZwMmYpqpNHNMsvMekHWayIAOJgocTk1YfEM3dmY7x6XY2VRDBQPB4Gh2zzdjXeM42BCVcLuztvKyKgDQEZ118Gj1eN8hEwyyCWbJgGxcAc+MebvsKrMXLKcEjSuXnVoTTpuOeokkg1USACFDNNMg7QMm0hiVuw/sxLH4gqCQCvErCMkDUDzbwjaJLQpsNjSClSWGFNWY1IHDy0PlDOWhg2dYdhWqoVN9KbUk4hqk0b39Y5U8As9WcB84Dve8wkEJqp2cgsN65E/eFX9SLVDrFARkx1NXKhVjzg29XwAfz7cgAuQeXNnbaElrtKlHipVwNQNnbaIkpYl1OmjAZ7EU1YvSInAqJVmNDyFPOvrAttmKYkCOSN4tQmHJUjAl6j+wvp7iJj1evyV9PcREBIXIXWf5Sen3gC0TIY2IPKT09zAlrkwElwZB0kLFLJIHOCFlm0woKiNcsjvmn0gG1Boj+o0IIxEhs2fLM56RDki7Pb/Dz44Qabo0EuktB3ceVHgedaYuu67lTEhUwtRwBQAaM+j0q5JMeLZdQU4Q4WBiD/CoORTUZf+wi2ON6nkZ80J5G4+CybbIrFrBDMXfwybJnd4WKmGGNwIBnDFkAfNqQmUmhMpaxbGtnu5Sk8QCeufQ7ecAXldikHEQ6Tto+TjSNGAySVM4amVSQAXyYuInusWJBZsJCuZZ/Bs358oG79IoZ5X8jEdz/ABo2PZaYPw5SKEEvTJ2IMKfwIi6zWdSFOgkHxY8jBqLTs9bHkr00MwtMBV8KgwOywSSPEF/AwPe9qwhAdiyjzYkN+xihV5lhiSCRUVo+W0JLfalrUVKLvr+3pBeDZTUuI0Eg4QhalpFNa0LmrVqCxjQXbawvEktoOpI9so+byiVqAf8AgD050htIYODSra4ifh3o5xHpHIZOhQ/H3Ror6tSnZJZjmDtnlz1hbZlITLLjjyDdTUnerF48yVh61IJBeuTP6EeYi9UnDhUGYaZ5e0E++myfjvErTHl1zEoSSCkYi5Pizc6RRar6U5wthdknm2Z3DPRtoWptlSr8xJOjB86R47zbKO3ykRN30vRMCksoOp3xV9RrWOSkcv8AqBzMMR37evrHDgUhZDtRw3g7tERRJmlSsIqTkPWJTaIxi4Reg0gdK3iyUYfGVmKr1+Svp7iIib1+Svp7iIjkhM3TFUi0tLT094EtFrEVKPCIvuSyCZaEJV8IqfCESnQ2CtI8SOzU+cMSEsndRZ+msLLxuabZ1AzEMkmigQUnoRryMfV0hn2FEjkBn56xTMsyZ0oy5gGFbpbTVinpmDyjjjY5XRn7LMBCFZuMhlsxJ/blFSHM+Ws0CMRUolgU0PjvTYRk0XpNs5UhJCsJKWPItoRBVgnz7dMEoqwyxVQSGFN94essXwkcGLrTLClqKciokDkS8eLPNVLWFjNJ/gj6ld9zS5SRhQPEVPjFN7dmJdolkMETB8KwGqHYKAzHXekDLFaO6N+szFm7QS1fEoJozFx/PaCJNvC+CUXFQpbeYQ+ai9TpzjIJsJM3uyGViwkbEFj5Vjc3Zd6UYABwuEDx/er13MTxXQFginZZLuhLZq8x9old0qA4TiLGmRLe8MrPpsa+A0PMEimsdb7cmzyTNXmknCN1F8I50Nehh6jyyijNySFqA0YnMDJJOZ5iBbfdqwlKiKHLJx1GnjDG4LAkS0zFjEpYKg+QTSrbuQPGHUxQDuHSA5BH5cioHxiV543RTHE10+fzpJBHm/UQyslqBAYB9X6uK8n/AHhheciWmYsEUG3MD0GdIUzpktJBl0IFS+fgaMBSDqulGLNo++DqTIoOpc74mxebQdJS4VioMzsBX9uUIpN8lgKBtovl3gFjVuQp5ikNXQ8v5UaoiesiMnf1/TUTxLfAjCFJIKg6y9CQajhIYON42E1NIRXvNWkDBL7xRLPw8O6uLbYQOSLao8/HJJ+BV02uYUEzCTVgaVFQ4aOm207s3rC27LwWoAKIUA7nXZvMEVgo2YLIWkmo3NRVnGWphGKVx1T6HljUrfgjt3aKZ36khTJRhBwjiLhyS+nTlHgW6YoKdSiWapJBc7ZOK+UGTezajOUuWpPGRiSosxYAMwq7eY1093R2VmKmL74FCAGDEFxkG5AQqcZyf2NjKCjYtlW1SCFS1qSpnURT4iGHPLXnH0Ls9eRnSUrUGLlJ5kFngOxdlLOkvgKv+RKhk2WTQ9lS9qARRihKLtsTknGXiPF6/JX09xERN6/JX09xERXMhn6IpdmdAO4jrGoypiVjTPpDOwS3lI6e5jzNlCB0tD4+GnkW9E4Okg6t94qvO9kyU4lEYwOBANSpszyjFWhbGEd4do0SpgQt6jMZOA4SeZ06iFt0M25w82lBJJOZJJ8Y0fYGakTJiT8RAI8HeMfKvwKLKYHC7VBKzklPJnzhlIWqWUrScKgx/wBQvG7laFppn1xKtOkepAfEM/5/uMjdfbuWwE4KB3AflRo8Xv22BQRZgWWPjLUBd8IBzO58or/bGvTonvmWDapq0H/yEggag5+YhhIvwYQFJIO6cnBcOHBoRk8ZpU4gOabgguOr7irwNabYoAlOgVQ0BLOPUN4xK8satHOn0GT2klJH5vBP7OWjK9ob1XaVuqiE0QkZDcncneBLFeEvCBMPHMGIAUwhnHiWbxilKpgXRBWhSl5hgEhRBPIZB33MTy/JT5QxRfqNf2btwVKCKBSAzF+JJILeh9Iddy7B6BKg55hi+jUfyjGWwpUEqRhZhVOp1Ljm9YMum2FZ41qZOQd6nrlC9Uls/GULJ9FF9z8cxRANT6AAD9oz8yZWHd7zGUoCg086PvCKaKxTIUp/yXWY4lJSaBSgk9Cf9RqJaOEUCRUNoPpADM8ZOTLc0oRlD7+tJlJCp5Sji+JTYcR1A0UdxzNIpwySRPmtu0M7OklCn0YjaqikgcqP0aAraGGTwaiYCkYS4LFwzGjBmozZQJal0Mdm0zRVIx163kUFpYqFDFQgVd3PJ38RB06/RLlKWAFiWDiAycJr5O8L+0tgmTMPdgFQJIc0FM8jsB4xnZ3ZmfLkLPeFSlEAoSWSQs4VFT/EWP7RKoJSbuixNSih6udaFzErKThoZZRVJFakj8wdVFNnSNRL7WhCjLnS1pUEpU4YpOLxcVBDZ0MKOzFiP4YSkq/uNV3DYjWqapoCw0aNJdnZaWghSyZqwXdWQPIeAzdoXj2bbiFk1XJD9OQOhDiLpYihKnfOhb/rlX94JAiyPGRg16/JX09xERN6/JX09xEQ2ZPP0HsC2ko6e5iuev0iizzwJaenuYX2u2RzakOj4dbEvGQvO6yqa4H5gp3yyzGuVNnh7NtR3gS653fTSlSg2zMw5k1fKIs00kF36QImzygsLL4wHrlsDTOCJlteAb1sikzEFjhBUQSGcNT1q0ULmACpgcfF8TVR6TfCVEhzQhO1SCw/9TB9js6wCtJAYlTY2CNywLAk6wBYbOFlXClzVyDmAWYjJVc+XSArLbUSTPEw8YL55gtwhwyqk06F4RK5XFfRRGNKzQ2qcl0lQYrISkAnCTUlQfQDwcgPWBpKwoOC9fEEHIjpF1kvSXMmS0plulIAClUZanLZZM21Xgi3XYZZSAAnEWDA4SEu66PhADAuTXWAhKnqxWnXJPgF2SsBNoWmYCFIcpOYIanTOnUw/vS50LLTHw4iCxIASlOg1ck+cAIvBKJE7uJqJs8EClXBYUI589IR3T2gVNpMKXBfNnAzBc5uPWO6W23wbbSNBPvBKAwYJSG2yo55/eLbHI7yRNUk8YSpkkUJAcEHo45Qzm3eFJBlSkHGKipIJfIHkd6baxl597KkWlWHBhSClQAqSfiBNA4NHarQcp7rVC3HUmZeSjLQVVJSGNagAB660gQ2p9YEt9oGNWH4VHEz5EiBjagkOSwENh/ihYTe9+KkoZDY1ZE1Yalv56Qmt8+YtEvvFmbPmEhAXVKEtxLwmgFQ1NDtHqTL72djKTgcD9gB1MNLFdT95MPHN1IYMyQAhGbJAOWuukdeRR9L8eF0GXJNm2VCQqYV41DFiLgPVg5oXeozhvbL4VgxAOWcBwH8SWEAKlpWoLehTiFCA4Viy308YotM8QvDkm3bOfkxhFKvRXOv2bNWyUKSZfVlLJDAvoKsWLxrbhsTSQmYQol3DFgDpWp1rGWMod6ma5SoBi35hoFdDDiTeTAkkYQ7+GcP5ZPblGjXXZd6JZdA86s5rXOprDqTlHxi3dpp9pnJTIUuVLIIFWcHhUot1yj6Jcl4rlhKZqlKBIS6mJBw5ltMgW+8beONqPlnXjlJWzTiCIHeCIpj6IBb1+Svp7iIib1+Svp7iIhkyefpmVz2SB/M4Wz52cHT0cIMKp5/eJ5OkPj4CW2eyScWEtSj5M8eOzUwGYsYweAkqFWCWJAp1c7mKZNolqmTAtnbCDhqxBBFfiq7jVhFNyWVAtkxKVgJAYYXILChBOjjfURBk+SY2LpqjV2iQqbLlmWA6092uZUM6fynImMJ2gsc2VaZEuacKVEmgcsFMVM4cU33jeWK2POw42lJWVYaB3AZOLqf2zrGS7YTpK7UJ6nKE4UOmvCEtTKmJz/3HMFp/wCg5d4xpKwKlTZcpYfCVBSnBJYYQnm4WWjH32jDLCFmsshQWAGKh1qT9o93bPwKX3azMQSC6aEOagEihyh9ap4tATLMoJSUkBRA4lOPhFXOQ8YZ/wCc7ORWxFyd8QFIDulBVhozgau42BEE9t7ce5lSyf7a0qSo5lM0gLlgtk5cM2RMKxMn2VCEIlrUUqUFJemHJJZNCyif4Y6TeBmuLRKKUpQVJTLBThmBJKFBRJLh9TygVGpb/RnK1qKbrlzJQBUirGn5gGDmm1C+jHnDrsthVaiVIGA5gDV6BzDGdKlyUyZ5XjCyUkpQeH+1xEpIPETo++YhfYLOpKBNWsqywJUWBZ3JQACCCBm9KCCk9rr7B7/w+jT7Wmy2bgLlCVKzqWo3RmZtjHy6bO3MaZfaKUAEqSZh7tScSWSGUMmIr1051jITlN/rMnYbmNhi0unJPbw6baQA5IAEWWCSJwxL+A0SNCaVLVJzp1hVKsS7QSrC6QwZzkaULVq/lGtu6QEyAwBI4kmo5gtmDT9t4LLLVc9KsOKuyLUSClSU5p4QQ4zxZgt9WHkyhvHudaEISorIS3xAs1HS9N2BblSLLVaEs54MIcu1GegPU5jaMfabwVaJneKDI/KndjRR9hzeJseN5X3wrnk0Q/XbsTBAqdNSQPtAicS3bQtXfNurRF2IJJXpVNeYq3oKbw4kSAUnEaCrjZqvTLaGOah8US/q3+UvWJpU3xDs4qKZ1ECzrZVKHKw5UrIa8KVNSAe0E8y5CJTVY1HiQT/kxrzgfsxYVzGwBy5ce2erZZl4qr4OQKSUtTUXVcoRjnEk4QNqKBZQA06aARrZcx2OhbLZumVYCsssBBx14dOZNGyBFR4HahMiSQQhR4hhr77Ucx50m5S6VuNI2yGYNsP2glOUDpSwbakXyzSPah6jyGD3r8lfT3ERE3r8lfT3ERDJk8/TMzAcAjK3tfIlTcJSSAxJ3KnYCNdM+AdIXTbvStKsTFbjDkHArXm+0S5PB8FaRk5RM9GNKMO2JNaUfyjKTb8WicycIAZJAFCa4stHPoI314pWgBCQSj6cPECzBi44Q3q3OM6rsUhExBxEpIxsdQ9B9/DeFYnFWpINprwIvKWpUtJkrJx4sjtlXpAFw2IrmhK3ZNVdHYef7PBl83iJSClLYm8gXyins5Y1TlFeJTBQSCDnSr8so44tRdGtyNZfVolyLOyRwKcBCRxKOElzSicWEvmeke+z3Z2YJaVz+IjjQkZJxgCh1U408Istai4X3SsTywHAKVf4pKXDlIUmph/Z5RVKSlPAoOgnUDnzZvEvpETnSoOEKp2ZtB7yctEo4h8GLCBLQnC6mP5l4lF/U0hF2gtixaZclAWVAMpwE4gCFaMGGbCNZarxk2dSZYIJQktLQxVqcObBXJ9cjGOvXtCvvRPKCFJDDDmmuRKs/iJrtlDsSuXgLj22WWC9lJmrlJVwkpQtBzcqADCpLAnWgJhpPJmT1JcKk2cFKgXD0xKZVDoanVOohBYJCDNRNksQqpGJlFT5MSCDG1UqWuUZcoVWnDMIqKksXAZ8Rz1d47l+L4dXffDJ3hgBUpLhAqHYlh0zjOSrV3s0F2TVgNjSp1pG1td1O6SAoFwdQfERj7fdSpNqISgBLJUkDJsj1Lg0iqC+LO4q2NaiyJRKO60uA1P8WGhDvprrF8kshKlMDhGMZZEAH9if9wHJtmJKVTApOFJ4CKucq9Cz6VhXb7UuYTiJ6DJtmiFY5S4y6WaECq97f3q2D4HLUoW1V1gUCLRJjpqKM2ZaKklFUiZz3Y8u6UEy5emIE6fEpSmA5kM0XyywPMgDZmBbwf0iLQrCoSxUoQn4XbEThy2plqTyiJUw0fNRPLTnkzN1BiNq+l11Qvve70rDkP8AZsh0zhZddgXZu7UmiwtWJKgcJwqDYVCtRy1jWSJWM4W8NW9s21zEaS19mBMkhAYLTVJ2Vr4HJ4owylJOJPkajTE/41M0omAYca8JGoWz4W3Jp4jcQ1l2OZNUnCCwLFWVASOkRcHY5SCVTikgsSgOXKTwkmlRyjVy5ISGAAHKND8Zt2/Bc/yPpHsCL0horlprFsenjRGC3r8lfT3ERE3r8lfT3ERHZk8/TPmXwDmIWW1JAJBIPKvWNHZZDyk9PcwBa7Fpl0hE4XGh8fBXLmCdhkYUhRSMJoVDCB8RyFXfkobQinz0yiCtLkEpSAz4jSg16RHaSSBMSgFaCsoStQoMFdfE15w1l3GoslBAbACosVJDitRVw4NcniD/ABj0Y02/ifPFSVTAqcspVhXgVmFVdgThYOI1lxpSiWyJapYd+IuSTq7knJqtlDOz3Qla8CEJUshRWpL92eMkLLnNtee4hvOuFKCUgUTTq0Ohk/Y6RnGlf2K7GlSlFRWpkh9Tvkl2J+8EXauYFTZgWACQVqKS4CUfCijECp3DgViV2bAFM7lquQadDkxMAX9fRlyBKQVFakpOIJKUAhQJRwh1HD9OWkTyxSjL+zKTXbElrv8Ak2oJMqSpC8XEfzE/lVsKDXNq51UXlehlqwzCCFTMaqMCUhhiTpqQRuYY2uVJUlkJWFlT0rjJJSpSSeMkKBHFk8FXldklBCJqFI4UEAuX6jc+8PTin5w5LZffCq5pUpVoSVEAKbCWoFKDAjkCX8o0CbNPsxVKnYRw8GqVJDpS2HrQasH5Vf0VC7PwAJVJCAUn4i5ZKfBLV58oYossy1KUmaU93KSnCahZKR8QU+5FORid/IYpjFVkT3CZhLqIYuMOTVrmf97Qpmykrqljh1zbxgs2cpSJYJwjJyS3R8ozwsfcoMs4yv8AK1UgPTIuAQ/TFDd544UzlKT4eLbZ4VzJEa233exIzaj0rsacoTTrHDV1WLap0xQJHKLLPZsUxI1Dq8iAP3gs2eA59tEmckFwFgD/ANgOrZwMk2uDcFbWxtNNVYnzc60FQ1dBrAwUU0DktrmHTmw6+sEKlZ82GdCdqjr/ADKmzKCip6JBwhsyEhyX55RJHh6DaY77M2MrnJOYwh+bV0jdJlNGb7FSWR4V6k/6jUR6H4sfjb+2Q/kSuVfwdHpEt4hKXi+L6ROcI6Ojo7VGBb1+Svp7iIib1+TM6e4iIXMnn6U3cP7SOnuYsXZwYi7JbyUdPcwQZUEvB0fAE3cDoPSPKrtHSjZ6H9/9mDymIgXii/oIFTYUgghKQRkzBum0QuzwXHRljijCK1WCEF6WCaATJIC8hifDzJYPlG3mSYBn2F4VPHfGarPndnulUojvVqViCz3g/wDHOXhLhNAUOmgLaxtzIlWpCMSpa5qEhOIAYnwsPEKrtWIn3Y4IINdm9HpHns/2Y7ola2fE6QGYEgP4PEGbHJvg6LVBirIyEywPhzI/MRrtvA0u5ipR71lJxcIf8tGBDZvn+8PRKH8yj0BFS/HTSQtyAF2AHSA7TcSVkKchQFCNjv8AeHkQ0Plh2VMESzrAGAAoA3l6wrtV28o1ipYgebZHjn6qVHW7MPNsDQHa7nE1JSX5GjgjIiNtOu14GN2VyhTh3h2LpmFsc4ywJM0DvXZJFAWIIVlsR59Y92VPEpJ+AcWRIcZEDdz++0bS2dmJc9OGYlxmCCygWIcHoTGYm3PPkzChYMwgnAwYLSTwkEZUzGmHoYjy4tfki3HkU+M2nZZI7nEA2Jv/AIihaj1hxAFxWJUuSlKgyqkjrk/g0MxK3izCqjFEmV3NnqXlHqOjotFnR0dEpEY4wa9U/wD68zp7iOiy+f8A+eZ09xHQuRMC3XPSJKAVJBbcbnnBX4hH1J/Un7xi46CTpDlLhtPxCPqT+pP3jyLQgfmT+pP3jGxMd2NubIWlH1J/UPvEGaj6k/qT94xsdG2Nua5U1I/MnzH3jyZ6fqT5iMnHQLlwJSNZ3ifqT5iJTMT9SfMfeMnHCOOlXDbGvxp+tP6h94kLR9af1J+8Y4x0EpA7mz79H1J/Un7xypyPqT+ofeMZHR3Y25r+8R9af1D7x5M5P1J/UPvGTjo45cNuaozU/UnzEQFo3T5iMrHQlu+m3NYman6k+Y+8Wpmo+tP6h94x0cIx3Y2abQj6kt/yH3ifxKPrT+ofeMXHR05sbT8Sj6k/qH3jvxCPrT+ofeMXHR3dmc+G0/EI+pP6h94lNoT9af1D7xiTHkxt2A5tmzvi0pMhYCkktkFDcc46MajOOjkpdAP/2Q=="/>
          <p:cNvSpPr>
            <a:spLocks noChangeAspect="1" noChangeArrowheads="1"/>
          </p:cNvSpPr>
          <p:nvPr/>
        </p:nvSpPr>
        <p:spPr bwMode="auto">
          <a:xfrm>
            <a:off x="0" y="-1071563"/>
            <a:ext cx="2057400" cy="22193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4" name="AutoShape 4" descr="data:image/jpeg;base64,/9j/4AAQSkZJRgABAQAAAQABAAD/2wCEAAkGBhQSERUUExQWFBQUFxgXFxgXGBcYGBoYFxYYFxgYGBkXGyYeGhkjGRYYHy8gIycpLCwtGB4xNTAqNSYrLCkBCQoKDgwOGg8PGiwkHyQpLCwsLCwsKSkpLC0pKSwsKSksKSwsLCwpLCksKSwsKSwsLCwpLCwsLCwsLCwsLCwpLP/AABEIAOkA2AMBIgACEQEDEQH/xAAbAAACAwEBAQAAAAAAAAAAAAAEBQEDBgACB//EAD4QAAECAwYDBgQFBAICAgMAAAECEQADIQQFEjFBUSJhcQYTgZGhwTIzUtEUQpKx8BUjYuFy8UOissIHJDT/xAAZAQADAQEBAAAAAAAAAAAAAAACAwQAAQX/xAAlEQACAgMBAAICAgMBAAAAAAAAAQIRAxIhMSJBBBNRcTKBkTP/2gAMAwEAAhEDEQA/ANZYbChUtJKQSRXPcwT/AEyX9I9fvHXX8pHT3MWrm7RKAkqKTdsoflHr94rNhl/QPWLnjziz5RjuqKvwCPpHrEi70N8I13+8Wy1g5eXNsm8Y9JXSppoP2jjYX60VKsMsfkHmYlN3Sj+Uev3iwfvEAx0HVFZsEr6R6xIu6V9I9fvHqJBjG1R5F2yj+Uev3if6ZL+kev3iQWj2ibvGNqiv+ly/pHr947+ly/pHr94JComMbVAv9Ll/SPX7x39Ll/SPX7wVHRjaoFN2S/pHr948Ku1H0j1+8GAxxEY2qABd6PoHrHf09H0D1gpKqxdGNqheLvQfyD1jvwCPoHrByo8TEFoxtUB/gZf0j1jvwCPoHrBkuXFrRjaoCRdsvVA9fvHv+ly/pHr94Kjo6jOKF1usKEy1EJAIFDXfrHRfenyl9PcREHKrJzrs+Snp7mJWpoi7fkp6e5iJn7GFlMfCJjsCkFRDOBzc/wD1MV2hDAl6ACu76Vo7lusR36ikpSQFEBj0UXB2z/eJmAYHVjxsA+YxMDlRxQimWIaxM8jtplKjEpuZBVM7wMUsUqSXGGudc6FmYeMGLACiznMDTx6N+0VWOUARqThB2UFcQHiMupiJk3FgCubkACuJKQGfNiMnoOsKhN/Y2Uf4LUrzpzpSm1dKjyjwqbWh0eBZtqSjJQwszEP8IJGWdSIWzb1ZSQpaQglyQxIO+7A0pD/20hX67YyVbeJhxHYQapCkqlpUQFTHZJOQoHPn6QutlqlkBcgqXMBqACRV3L6Hx1gSz2lUyYykkzAWdSi4o4d8gBXxgHmaXDv61dDxaFpOEirgeJDjzDxZgO1N/wCfysLbvvv8WujgMXWQMJwsAUjNiBQ5wfYrPNMzBMLJUFVzCikEgA6ZA15QSyM5+tL0swsafzL7xckwKhVBlUfwRYk7RQvBD9L46OeOjHDo8TVUjlraKCYxiYulmPFlRiXhr4Vrp4RdMklBIVuRrpGMdHNHPEExjEx0Q8TGMdHR0dHTAt5/KX09xHRN5/KX09xEQck7J5+kXZ8pPT3MepiNI67flI6e5i2aNYHVjo+Cqe4Cs8tAKtkHPOCe8JQlShwlJUrBUk8LJAeoq3lpHT5T7x4XNIlJAJdIZ2zwkKy8hnpEuWDbtFeOSqjrVRCghQcjvEk8kvxU512pk8J125pUsqcKSQwOZcAvycF2pQ5Q2CcMwEaAg7cTO9dyD5ktlHm03aDjUfgUArox0GYVhwnRmGhiVqimz5zfN8Ll2hctbpyUkVqH3fU0i26ZRnkO4AGI7gEinnSHN99mFzmWRjmIKajJiasoflA4s8iIC7OXdNSViQMakFWJBLOgGhCiwrU+LQTa156co3nZ64uBCmYaAUDOwofCMd24t5NsnS5BYLEuWohqFKWW29KeBh3efb0S7AvCSJy0lMuhChi4cZfLDodTlHzS75xlrSpVT5vu/MsXgqWvAUndm3uuYpBSU0TLIA5AU8eFvWNrZ5ijgUHZZrT/ABJJJ0oGfLSMnLQCUYfzMRzDPl4vG8u+y4QlIegheOLZpg15XWUISqWMSlKAYGlQaudIqtNlKGfUf9iCe088jukgtUqLcmAPqfKKbet5rFTpAzzbhdqc4tjL5NE00qKkTWDRKpsUxIS5bUw0ScTFM5cdOnNT+fzKBE2kFQFDnQu2XLXaMYeXMCiWV0BxAOdA9Tz28IPtsoLXQhg4z1YZdX12gOwyB3UpCgSlYIwgn4swX6e+bxP4aZJKVl1E6Bs6hIJ1psPKMYCxkUiCsmJnqDsAobg5vHhFcs8hzjGJeC7PZlGudH/jecRZLOyStQqCwB5h28oZ9zgJOeo0GeX7wSjZhWUkR0WT5mIv18PDSK4KCVmBry+Uvp7iOjrz+Uvp7iIgpk8/Sbt+Ujp7mCDA92/KR09zBMEvB0fAZQgO0CDZiqwttk2hbr5QhhIBtc4EKcsSpOT0D1pqfuYc28pUnAOKhXhTTEpmJYVLqD5a1jIW2eoqDMWL+G7cod3NLRJly5gJWogAipIAUaE1YOVHZxHn5Hci7Gmo9D0TBKlJSogISllKVokmpUAWcigzq+kA3qpEqypLhSVlKXrhUDmH8y2jp2o7VJHdzAQlSeLEDkEsFBJGxSanmIQ3ndxn2CqsJStEwIJ4SQopwgniJwEiuZFBsAbM2bAcThClIKGcgnCk6/49WhD/AE0pJQlLqSpRU4rgphPqaR9IT2jlWRBWAubm7YQkM4LrJZixIzDRl1dopZnm1GUQVEgS0kUAbNWGuWIBtRpHfrhl/DG3Z6fLUmWStKVywkKSrhJo1Hzy0jc2e9B3gQmpLeDUIbzqYz8i5k2tKVEYVJAdJ2LkOU9W1yhPeNmtd3kTUkBJOEFwrR2UFDUB/DSOxtdBkkzdW6V3k+amhAlJDEZOVlKkqzFQQQ2kKZslUssoeOYPSFHZ3tXMn2lJmkAqRgoGBI4hlq5PnG0CSp3qObM2vSKMcxM4IQGdyihVpZQfQv8Awf7jpeI4lS045bkCZmGGtaZNWArvmBcziDoqC+4GwrDt0I1ZXNtWMkA/73foIJu1JxJKUucRGfxaVj3auzSpKjMY90pKmchxk2LYeMX2O1MQRwMHHSjf9Qpy70bFUjT2SWkLSSqpBTgbCEtWg6k1g60yMUtQoCxFXbqNYR3FMXidgouAVGpAJdvUfwQ+t792vD8TVz1zbm0Uwpqxcl0ytwWZRmrC3cpUl3Lh3S/pDO23YmUEqQ1AUkKcuTk7cn9IJsQw1pUO7ZMCQOlY8WaZ3y8SapSogqVq4qEjYc44mqoFors924RiUSWTQA0JY5DXrHmdxJ4lBwSGGWEK1br6w7pt06awHPsL8LmoJURmcSt9GaG6V4cEq1g5ej5eNdo8wztFlASwYFshVwBmTuxhZhjkbizAt5/KX09xHRN5/KX09xER2RPP0m7flI6e5gmBrt+Ujp7mCFZQS8HR8A5xhdb3UjpkKs1HB8SC8MVpc+GW5yb1jxeEtkJDFwxIY5UBdtKD0iLLJ/RRjivWYfvGxqc8RNMiAAzA+DQ/ue8EjEMIKlLIWpVAkMVFT/S46cQzeFd42NSJdeE4iFBIbCSXcgVclLU66x02UEBSmCkJwqxB+BRd3UPiOIEuKEFtGiIsNvZZTMXdJYryq6lPzJLJDHQltRAF62+VZ5LkoKwkFCCqgIdKDR2SHNBnXrHq3XuUWVa5f92bKlrms6XSSHSFEbCtc28Y+cdiJC7VaHmEqKK1r/cJZ+uvgIJRtWcN8bHJXYJUkpUVzBwJZlu2IjC7swbagL0jJW7swZCyjIg1TqHqMtGIjW9ursMuXZpkklK3Mh0kglMwFQDu7ODTmYbWW6B3SJagCUpAc8RyapOr1bkIKq4xbdozfZ2/ZskKBRiQlgSSAQHYAvnUgeMPu2KkzbCxoorl8NXBxYT4MTWFXbW4jKlonIJYMlQ6OUkE9GryjxccsOlc0qm4gCoqUTq+WQY1AaFW43ENU/kU27sumVZBOxFM6WpKkJFR8Q4SP+L9GhvYLwnW490/cSwBjQPjU4GIE7Z0Dc4ZTpKEKSofLWkJCKYQUVdujfp6wiv6ygTEql4sR4iXJUFHLizej5w2EV4BKX2Mr/vCXZpBs0oOtYUP+IIYqPMjIc4W2OzFPdgbF+bsPOE9kT/cOIu9C7vXmesaOxnLXLqHep8x5wbi7AuxvZZS1pVjdkk92A2JWRxOdttIKttxS5r4aFIDcqVpv94KskzFLC2LgFt82qd6Dzi2xDCFKUwUeIjQOaftFSinximzKXLaymatKzwoJDh6tSNvKXiS7UIjB2Ylc9WEAFa3GGgwgMTvv4xvrOggbch6ekc/Hvq+jZBLa1IS4VUpDbAjNm6QdYpgKRhSydKfzOAbRd/91ZNQSSAeYFPOG9lQyQOmkHFNvoDr6LUDfOPE7J9o9rmM/KKZk8AAks5yNDFF/QJSqQwJNSRl0FB6QuvKcCAhOQALDpE2m8Qrwy3IUK9GoPOFxEc/owLefyl9PcR0er0T/ZWeQ/cR0BO7FyIu35SOnuYvmKpAlgmf2kdPcx5mWkdY7aSCj4elqYgjMe1YmasEJUXqSovVqgEBqjJoGVagdY8SbbVkkV0zo9WoYmmrQ/Em34de9mCSladgcOimNEuK5gk+DMwhVNsbSVNx4g6pZ+JICgp0Bw6XamzgZiNHbkAoBBfIAH/HUeue8LrMO6UVJAxMBXkX94Q8W3UO/brxgsiyKRYpmAh7QkgqWMgoAVAGuWwoIQdiLGbFaXnfLnYcKwcSHHw8Q3cnwEOr2C5ktaMeB8TN/nnXPmK6RMy8VLEmWpLIlDrxMwPQBwOp8A0muBfsiw3/API99pT+HlJclMwTTswBAD7lyfCG1y3umaG1oRU1G7tq5gPtfKkqkBJ4ppAw4WJDak6Rl7rtZl4c+BQI6bHasdkpJ7M4mvD6bbLOJiFy1ChcVqDlXzjG3WEyZbGsxKyGNQz1ADhqOH3jTWS+Za5ZWVBOAFWeoD+TiMfcVgXPLkskGp1JJ5weql00W/EP5dvK0lIcak7DFQJGlDnq0DWiytVqKyyfm/jBtmsqZSVAOkLJll8yXo3k8SLKoEtiKUjECGBYmmEHXEKtD4qkKyxl6zP2u78ij4nFMy7P+59DDO7ZwMmYpqpNHNMsvMekHWayIAOJgocTk1YfEM3dmY7x6XY2VRDBQPB4Gh2zzdjXeM42BCVcLuztvKyKgDQEZ118Gj1eN8hEwyyCWbJgGxcAc+MebvsKrMXLKcEjSuXnVoTTpuOeokkg1USACFDNNMg7QMm0hiVuw/sxLH4gqCQCvErCMkDUDzbwjaJLQpsNjSClSWGFNWY1IHDy0PlDOWhg2dYdhWqoVN9KbUk4hqk0b39Y5U8As9WcB84Dve8wkEJqp2cgsN65E/eFX9SLVDrFARkx1NXKhVjzg29XwAfz7cgAuQeXNnbaElrtKlHipVwNQNnbaIkpYl1OmjAZ7EU1YvSInAqJVmNDyFPOvrAttmKYkCOSN4tQmHJUjAl6j+wvp7iJj1evyV9PcREBIXIXWf5Sen3gC0TIY2IPKT09zAlrkwElwZB0kLFLJIHOCFlm0woKiNcsjvmn0gG1Boj+o0IIxEhs2fLM56RDki7Pb/Dz44Qabo0EuktB3ceVHgedaYuu67lTEhUwtRwBQAaM+j0q5JMeLZdQU4Q4WBiD/CoORTUZf+wi2ON6nkZ80J5G4+CybbIrFrBDMXfwybJnd4WKmGGNwIBnDFkAfNqQmUmhMpaxbGtnu5Sk8QCeufQ7ecAXldikHEQ6Tto+TjSNGAySVM4amVSQAXyYuInusWJBZsJCuZZ/Bs358oG79IoZ5X8jEdz/ABo2PZaYPw5SKEEvTJ2IMKfwIi6zWdSFOgkHxY8jBqLTs9bHkr00MwtMBV8KgwOywSSPEF/AwPe9qwhAdiyjzYkN+xihV5lhiSCRUVo+W0JLfalrUVKLvr+3pBeDZTUuI0Eg4QhalpFNa0LmrVqCxjQXbawvEktoOpI9so+byiVqAf8AgD050htIYODSra4ifh3o5xHpHIZOhQ/H3Ror6tSnZJZjmDtnlz1hbZlITLLjjyDdTUnerF48yVh61IJBeuTP6EeYi9UnDhUGYaZ5e0E++myfjvErTHl1zEoSSCkYi5Pizc6RRar6U5wthdknm2Z3DPRtoWptlSr8xJOjB86R47zbKO3ykRN30vRMCksoOp3xV9RrWOSkcv8AqBzMMR37evrHDgUhZDtRw3g7tERRJmlSsIqTkPWJTaIxi4Reg0gdK3iyUYfGVmKr1+Svp7iIib1+Svp7iIjkhM3TFUi0tLT094EtFrEVKPCIvuSyCZaEJV8IqfCESnQ2CtI8SOzU+cMSEsndRZ+msLLxuabZ1AzEMkmigQUnoRryMfV0hn2FEjkBn56xTMsyZ0oy5gGFbpbTVinpmDyjjjY5XRn7LMBCFZuMhlsxJ/blFSHM+Ws0CMRUolgU0PjvTYRk0XpNs5UhJCsJKWPItoRBVgnz7dMEoqwyxVQSGFN94essXwkcGLrTLClqKciokDkS8eLPNVLWFjNJ/gj6ld9zS5SRhQPEVPjFN7dmJdolkMETB8KwGqHYKAzHXekDLFaO6N+szFm7QS1fEoJozFx/PaCJNvC+CUXFQpbeYQ+ai9TpzjIJsJM3uyGViwkbEFj5Vjc3Zd6UYABwuEDx/er13MTxXQFginZZLuhLZq8x9old0qA4TiLGmRLe8MrPpsa+A0PMEimsdb7cmzyTNXmknCN1F8I50Nehh6jyyijNySFqA0YnMDJJOZ5iBbfdqwlKiKHLJx1GnjDG4LAkS0zFjEpYKg+QTSrbuQPGHUxQDuHSA5BH5cioHxiV543RTHE10+fzpJBHm/UQyslqBAYB9X6uK8n/AHhheciWmYsEUG3MD0GdIUzpktJBl0IFS+fgaMBSDqulGLNo++DqTIoOpc74mxebQdJS4VioMzsBX9uUIpN8lgKBtovl3gFjVuQp5ikNXQ8v5UaoiesiMnf1/TUTxLfAjCFJIKg6y9CQajhIYON42E1NIRXvNWkDBL7xRLPw8O6uLbYQOSLao8/HJJ+BV02uYUEzCTVgaVFQ4aOm207s3rC27LwWoAKIUA7nXZvMEVgo2YLIWkmo3NRVnGWphGKVx1T6HljUrfgjt3aKZ36khTJRhBwjiLhyS+nTlHgW6YoKdSiWapJBc7ZOK+UGTezajOUuWpPGRiSosxYAMwq7eY1093R2VmKmL74FCAGDEFxkG5AQqcZyf2NjKCjYtlW1SCFS1qSpnURT4iGHPLXnH0Ls9eRnSUrUGLlJ5kFngOxdlLOkvgKv+RKhk2WTQ9lS9qARRihKLtsTknGXiPF6/JX09xERN6/JX09xERXMhn6IpdmdAO4jrGoypiVjTPpDOwS3lI6e5jzNlCB0tD4+GnkW9E4Okg6t94qvO9kyU4lEYwOBANSpszyjFWhbGEd4do0SpgQt6jMZOA4SeZ06iFt0M25w82lBJJOZJJ8Y0fYGakTJiT8RAI8HeMfKvwKLKYHC7VBKzklPJnzhlIWqWUrScKgx/wBQvG7laFppn1xKtOkepAfEM/5/uMjdfbuWwE4KB3AflRo8Xv22BQRZgWWPjLUBd8IBzO58or/bGvTonvmWDapq0H/yEggag5+YhhIvwYQFJIO6cnBcOHBoRk8ZpU4gOabgguOr7irwNabYoAlOgVQ0BLOPUN4xK8satHOn0GT2klJH5vBP7OWjK9ob1XaVuqiE0QkZDcncneBLFeEvCBMPHMGIAUwhnHiWbxilKpgXRBWhSl5hgEhRBPIZB33MTy/JT5QxRfqNf2btwVKCKBSAzF+JJILeh9Iddy7B6BKg55hi+jUfyjGWwpUEqRhZhVOp1Ljm9YMum2FZ41qZOQd6nrlC9Uls/GULJ9FF9z8cxRANT6AAD9oz8yZWHd7zGUoCg086PvCKaKxTIUp/yXWY4lJSaBSgk9Cf9RqJaOEUCRUNoPpADM8ZOTLc0oRlD7+tJlJCp5Sji+JTYcR1A0UdxzNIpwySRPmtu0M7OklCn0YjaqikgcqP0aAraGGTwaiYCkYS4LFwzGjBmozZQJal0Mdm0zRVIx163kUFpYqFDFQgVd3PJ38RB06/RLlKWAFiWDiAycJr5O8L+0tgmTMPdgFQJIc0FM8jsB4xnZ3ZmfLkLPeFSlEAoSWSQs4VFT/EWP7RKoJSbuixNSih6udaFzErKThoZZRVJFakj8wdVFNnSNRL7WhCjLnS1pUEpU4YpOLxcVBDZ0MKOzFiP4YSkq/uNV3DYjWqapoCw0aNJdnZaWghSyZqwXdWQPIeAzdoXj2bbiFk1XJD9OQOhDiLpYihKnfOhb/rlX94JAiyPGRg16/JX09xERN6/JX09xEQ2ZPP0HsC2ko6e5iuev0iizzwJaenuYX2u2RzakOj4dbEvGQvO6yqa4H5gp3yyzGuVNnh7NtR3gS653fTSlSg2zMw5k1fKIs00kF36QImzygsLL4wHrlsDTOCJlteAb1sikzEFjhBUQSGcNT1q0ULmACpgcfF8TVR6TfCVEhzQhO1SCw/9TB9js6wCtJAYlTY2CNywLAk6wBYbOFlXClzVyDmAWYjJVc+XSArLbUSTPEw8YL55gtwhwyqk06F4RK5XFfRRGNKzQ2qcl0lQYrISkAnCTUlQfQDwcgPWBpKwoOC9fEEHIjpF1kvSXMmS0plulIAClUZanLZZM21Xgi3XYZZSAAnEWDA4SEu66PhADAuTXWAhKnqxWnXJPgF2SsBNoWmYCFIcpOYIanTOnUw/vS50LLTHw4iCxIASlOg1ck+cAIvBKJE7uJqJs8EClXBYUI589IR3T2gVNpMKXBfNnAzBc5uPWO6W23wbbSNBPvBKAwYJSG2yo55/eLbHI7yRNUk8YSpkkUJAcEHo45Qzm3eFJBlSkHGKipIJfIHkd6baxl597KkWlWHBhSClQAqSfiBNA4NHarQcp7rVC3HUmZeSjLQVVJSGNagAB660gQ2p9YEt9oGNWH4VHEz5EiBjagkOSwENh/ihYTe9+KkoZDY1ZE1Yalv56Qmt8+YtEvvFmbPmEhAXVKEtxLwmgFQ1NDtHqTL72djKTgcD9gB1MNLFdT95MPHN1IYMyQAhGbJAOWuukdeRR9L8eF0GXJNm2VCQqYV41DFiLgPVg5oXeozhvbL4VgxAOWcBwH8SWEAKlpWoLehTiFCA4Viy308YotM8QvDkm3bOfkxhFKvRXOv2bNWyUKSZfVlLJDAvoKsWLxrbhsTSQmYQol3DFgDpWp1rGWMod6ma5SoBi35hoFdDDiTeTAkkYQ7+GcP5ZPblGjXXZd6JZdA86s5rXOprDqTlHxi3dpp9pnJTIUuVLIIFWcHhUot1yj6Jcl4rlhKZqlKBIS6mJBw5ltMgW+8beONqPlnXjlJWzTiCIHeCIpj6IBb1+Svp7iIib1+Svp7iIhkyefpmVz2SB/M4Wz52cHT0cIMKp5/eJ5OkPj4CW2eyScWEtSj5M8eOzUwGYsYweAkqFWCWJAp1c7mKZNolqmTAtnbCDhqxBBFfiq7jVhFNyWVAtkxKVgJAYYXILChBOjjfURBk+SY2LpqjV2iQqbLlmWA6092uZUM6fynImMJ2gsc2VaZEuacKVEmgcsFMVM4cU33jeWK2POw42lJWVYaB3AZOLqf2zrGS7YTpK7UJ6nKE4UOmvCEtTKmJz/3HMFp/wCg5d4xpKwKlTZcpYfCVBSnBJYYQnm4WWjH32jDLCFmsshQWAGKh1qT9o93bPwKX3azMQSC6aEOagEihyh9ap4tATLMoJSUkBRA4lOPhFXOQ8YZ/wCc7ORWxFyd8QFIDulBVhozgau42BEE9t7ce5lSyf7a0qSo5lM0gLlgtk5cM2RMKxMn2VCEIlrUUqUFJemHJJZNCyif4Y6TeBmuLRKKUpQVJTLBThmBJKFBRJLh9TygVGpb/RnK1qKbrlzJQBUirGn5gGDmm1C+jHnDrsthVaiVIGA5gDV6BzDGdKlyUyZ5XjCyUkpQeH+1xEpIPETo++YhfYLOpKBNWsqywJUWBZ3JQACCCBm9KCCk9rr7B7/w+jT7Wmy2bgLlCVKzqWo3RmZtjHy6bO3MaZfaKUAEqSZh7tScSWSGUMmIr1051jITlN/rMnYbmNhi0unJPbw6baQA5IAEWWCSJwxL+A0SNCaVLVJzp1hVKsS7QSrC6QwZzkaULVq/lGtu6QEyAwBI4kmo5gtmDT9t4LLLVc9KsOKuyLUSClSU5p4QQ4zxZgt9WHkyhvHudaEISorIS3xAs1HS9N2BblSLLVaEs54MIcu1GegPU5jaMfabwVaJneKDI/KndjRR9hzeJseN5X3wrnk0Q/XbsTBAqdNSQPtAicS3bQtXfNurRF2IJJXpVNeYq3oKbw4kSAUnEaCrjZqvTLaGOah8US/q3+UvWJpU3xDs4qKZ1ECzrZVKHKw5UrIa8KVNSAe0E8y5CJTVY1HiQT/kxrzgfsxYVzGwBy5ce2erZZl4qr4OQKSUtTUXVcoRjnEk4QNqKBZQA06aARrZcx2OhbLZumVYCsssBBx14dOZNGyBFR4HahMiSQQhR4hhr77Ucx50m5S6VuNI2yGYNsP2glOUDpSwbakXyzSPah6jyGD3r8lfT3ERE3r8lfT3ERDJk8/TMzAcAjK3tfIlTcJSSAxJ3KnYCNdM+AdIXTbvStKsTFbjDkHArXm+0S5PB8FaRk5RM9GNKMO2JNaUfyjKTb8WicycIAZJAFCa4stHPoI314pWgBCQSj6cPECzBi44Q3q3OM6rsUhExBxEpIxsdQ9B9/DeFYnFWpINprwIvKWpUtJkrJx4sjtlXpAFw2IrmhK3ZNVdHYef7PBl83iJSClLYm8gXyins5Y1TlFeJTBQSCDnSr8so44tRdGtyNZfVolyLOyRwKcBCRxKOElzSicWEvmeke+z3Z2YJaVz+IjjQkZJxgCh1U408Istai4X3SsTywHAKVf4pKXDlIUmph/Z5RVKSlPAoOgnUDnzZvEvpETnSoOEKp2ZtB7yctEo4h8GLCBLQnC6mP5l4lF/U0hF2gtixaZclAWVAMpwE4gCFaMGGbCNZarxk2dSZYIJQktLQxVqcObBXJ9cjGOvXtCvvRPKCFJDDDmmuRKs/iJrtlDsSuXgLj22WWC9lJmrlJVwkpQtBzcqADCpLAnWgJhpPJmT1JcKk2cFKgXD0xKZVDoanVOohBYJCDNRNksQqpGJlFT5MSCDG1UqWuUZcoVWnDMIqKksXAZ8Rz1d47l+L4dXffDJ3hgBUpLhAqHYlh0zjOSrV3s0F2TVgNjSp1pG1td1O6SAoFwdQfERj7fdSpNqISgBLJUkDJsj1Lg0iqC+LO4q2NaiyJRKO60uA1P8WGhDvprrF8kshKlMDhGMZZEAH9if9wHJtmJKVTApOFJ4CKucq9Cz6VhXb7UuYTiJ6DJtmiFY5S4y6WaECq97f3q2D4HLUoW1V1gUCLRJjpqKM2ZaKklFUiZz3Y8u6UEy5emIE6fEpSmA5kM0XyywPMgDZmBbwf0iLQrCoSxUoQn4XbEThy2plqTyiJUw0fNRPLTnkzN1BiNq+l11Qvve70rDkP8AZsh0zhZddgXZu7UmiwtWJKgcJwqDYVCtRy1jWSJWM4W8NW9s21zEaS19mBMkhAYLTVJ2Vr4HJ4owylJOJPkajTE/41M0omAYca8JGoWz4W3Jp4jcQ1l2OZNUnCCwLFWVASOkRcHY5SCVTikgsSgOXKTwkmlRyjVy5ISGAAHKND8Zt2/Bc/yPpHsCL0horlprFsenjRGC3r8lfT3ERE3r8lfT3ERHZk8/TPmXwDmIWW1JAJBIPKvWNHZZDyk9PcwBa7Fpl0hE4XGh8fBXLmCdhkYUhRSMJoVDCB8RyFXfkobQinz0yiCtLkEpSAz4jSg16RHaSSBMSgFaCsoStQoMFdfE15w1l3GoslBAbACosVJDitRVw4NcniD/ABj0Y02/ifPFSVTAqcspVhXgVmFVdgThYOI1lxpSiWyJapYd+IuSTq7knJqtlDOz3Qla8CEJUshRWpL92eMkLLnNtee4hvOuFKCUgUTTq0Ohk/Y6RnGlf2K7GlSlFRWpkh9Tvkl2J+8EXauYFTZgWACQVqKS4CUfCijECp3DgViV2bAFM7lquQadDkxMAX9fRlyBKQVFakpOIJKUAhQJRwh1HD9OWkTyxSjL+zKTXbElrv8Ak2oJMqSpC8XEfzE/lVsKDXNq51UXlehlqwzCCFTMaqMCUhhiTpqQRuYY2uVJUlkJWFlT0rjJJSpSSeMkKBHFk8FXldklBCJqFI4UEAuX6jc+8PTin5w5LZffCq5pUpVoSVEAKbCWoFKDAjkCX8o0CbNPsxVKnYRw8GqVJDpS2HrQasH5Vf0VC7PwAJVJCAUn4i5ZKfBLV58oYossy1KUmaU93KSnCahZKR8QU+5FORid/IYpjFVkT3CZhLqIYuMOTVrmf97Qpmykrqljh1zbxgs2cpSJYJwjJyS3R8ozwsfcoMs4yv8AK1UgPTIuAQ/TFDd544UzlKT4eLbZ4VzJEa233exIzaj0rsacoTTrHDV1WLap0xQJHKLLPZsUxI1Dq8iAP3gs2eA59tEmckFwFgD/ANgOrZwMk2uDcFbWxtNNVYnzc60FQ1dBrAwUU0DktrmHTmw6+sEKlZ82GdCdqjr/ADKmzKCip6JBwhsyEhyX55RJHh6DaY77M2MrnJOYwh+bV0jdJlNGb7FSWR4V6k/6jUR6H4sfjb+2Q/kSuVfwdHpEt4hKXi+L6ROcI6Ojo7VGBb1+Svp7iIib1+TM6e4iIXMnn6U3cP7SOnuYsXZwYi7JbyUdPcwQZUEvB0fAE3cDoPSPKrtHSjZ6H9/9mDymIgXii/oIFTYUgghKQRkzBum0QuzwXHRljijCK1WCEF6WCaATJIC8hifDzJYPlG3mSYBn2F4VPHfGarPndnulUojvVqViCz3g/wDHOXhLhNAUOmgLaxtzIlWpCMSpa5qEhOIAYnwsPEKrtWIn3Y4IINdm9HpHns/2Y7ola2fE6QGYEgP4PEGbHJvg6LVBirIyEywPhzI/MRrtvA0u5ipR71lJxcIf8tGBDZvn+8PRKH8yj0BFS/HTSQtyAF2AHSA7TcSVkKchQFCNjv8AeHkQ0Plh2VMESzrAGAAoA3l6wrtV28o1ipYgebZHjn6qVHW7MPNsDQHa7nE1JSX5GjgjIiNtOu14GN2VyhTh3h2LpmFsc4ywJM0DvXZJFAWIIVlsR59Y92VPEpJ+AcWRIcZEDdz++0bS2dmJc9OGYlxmCCygWIcHoTGYm3PPkzChYMwgnAwYLSTwkEZUzGmHoYjy4tfki3HkU+M2nZZI7nEA2Jv/AIihaj1hxAFxWJUuSlKgyqkjrk/g0MxK3izCqjFEmV3NnqXlHqOjotFnR0dEpEY4wa9U/wD68zp7iOiy+f8A+eZ09xHQuRMC3XPSJKAVJBbcbnnBX4hH1J/Un7xi46CTpDlLhtPxCPqT+pP3jyLQgfmT+pP3jGxMd2NubIWlH1J/UPvEGaj6k/qT94xsdG2Nua5U1I/MnzH3jyZ6fqT5iMnHQLlwJSNZ3ifqT5iJTMT9SfMfeMnHCOOlXDbGvxp+tP6h94kLR9af1J+8Y4x0EpA7mz79H1J/Un7xypyPqT+ofeMZHR3Y25r+8R9af1D7x5M5P1J/UPvGTjo45cNuaozU/UnzEQFo3T5iMrHQlu+m3NYman6k+Y+8Wpmo+tP6h94x0cIx3Y2abQj6kt/yH3ifxKPrT+ofeMXHR05sbT8Sj6k/qH3jvxCPrT+ofeMXHR3dmc+G0/EI+pP6h94lNoT9af1D7xiTHkxt2A5tmzvi0pMhYCkktkFDcc46MajOOjkpdAP/2Q=="/>
          <p:cNvSpPr>
            <a:spLocks noChangeAspect="1" noChangeArrowheads="1"/>
          </p:cNvSpPr>
          <p:nvPr/>
        </p:nvSpPr>
        <p:spPr bwMode="auto">
          <a:xfrm>
            <a:off x="0" y="-1071563"/>
            <a:ext cx="2057400" cy="22193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il_fi" descr="http://criminallawyersantacruz.com/images/Drugs.jpg"/>
          <p:cNvPicPr/>
          <p:nvPr/>
        </p:nvPicPr>
        <p:blipFill>
          <a:blip r:embed="rId2"/>
          <a:srcRect/>
          <a:stretch>
            <a:fillRect/>
          </a:stretch>
        </p:blipFill>
        <p:spPr bwMode="auto">
          <a:xfrm>
            <a:off x="3200400" y="1600200"/>
            <a:ext cx="2742565" cy="3050222"/>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Section 3(d)…</a:t>
            </a:r>
            <a:endParaRPr lang="en-US" sz="3600" dirty="0"/>
          </a:p>
        </p:txBody>
      </p:sp>
      <p:sp>
        <p:nvSpPr>
          <p:cNvPr id="3" name="Content Placeholder 2"/>
          <p:cNvSpPr>
            <a:spLocks noGrp="1"/>
          </p:cNvSpPr>
          <p:nvPr>
            <p:ph idx="1"/>
          </p:nvPr>
        </p:nvSpPr>
        <p:spPr/>
        <p:txBody>
          <a:bodyPr/>
          <a:lstStyle/>
          <a:p>
            <a:pPr>
              <a:buNone/>
            </a:pPr>
            <a:r>
              <a:rPr lang="en-US" dirty="0" smtClean="0">
                <a:latin typeface="Bell MT" pitchFamily="18" charset="0"/>
              </a:rPr>
              <a:t>What are patentable drugs as per section 3(d)?</a:t>
            </a:r>
          </a:p>
          <a:p>
            <a:pPr>
              <a:buNone/>
            </a:pPr>
            <a:endParaRPr lang="en-US" dirty="0" smtClean="0">
              <a:latin typeface="Bell MT" pitchFamily="18" charset="0"/>
            </a:endParaRPr>
          </a:p>
          <a:p>
            <a:pPr>
              <a:buNone/>
            </a:pPr>
            <a:r>
              <a:rPr lang="en-US" dirty="0" smtClean="0">
                <a:latin typeface="Bell MT" pitchFamily="18" charset="0"/>
              </a:rPr>
              <a:t>“ Derivatives with added efficacy patentable” </a:t>
            </a:r>
          </a:p>
          <a:p>
            <a:pPr>
              <a:buNone/>
            </a:pPr>
            <a:endParaRPr lang="en-US" dirty="0" smtClean="0">
              <a:latin typeface="Bell MT" pitchFamily="18" charset="0"/>
            </a:endParaRPr>
          </a:p>
          <a:p>
            <a:pPr>
              <a:buNone/>
            </a:pPr>
            <a:r>
              <a:rPr lang="en-US" dirty="0" smtClean="0">
                <a:latin typeface="Bell MT" pitchFamily="18" charset="0"/>
              </a:rPr>
              <a:t>Section </a:t>
            </a:r>
            <a:r>
              <a:rPr lang="en-US" dirty="0" smtClean="0">
                <a:latin typeface="Bell MT" pitchFamily="18" charset="0"/>
              </a:rPr>
              <a:t>3(d) encourages sequential development of existing products or technologies that help bring in improved products to the market </a:t>
            </a:r>
          </a:p>
          <a:p>
            <a:pPr>
              <a:buNone/>
            </a:pPr>
            <a:endParaRPr lang="en-US" dirty="0" smtClean="0">
              <a:latin typeface="Bell MT"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Bell MT" pitchFamily="18" charset="0"/>
              </a:rPr>
              <a:t>Analysis of section 3(d)  </a:t>
            </a:r>
            <a:endParaRPr lang="en-US" sz="3600" dirty="0">
              <a:latin typeface="Bell MT"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t>Two case studies:</a:t>
            </a:r>
          </a:p>
          <a:p>
            <a:pPr>
              <a:buNone/>
            </a:pPr>
            <a:endParaRPr lang="en-US" dirty="0" smtClean="0"/>
          </a:p>
          <a:p>
            <a:pPr>
              <a:buNone/>
            </a:pPr>
            <a:endParaRPr lang="en-US" dirty="0" smtClean="0"/>
          </a:p>
          <a:p>
            <a:pPr marL="2686050" lvl="5" indent="-514350">
              <a:buFont typeface="+mj-lt"/>
              <a:buAutoNum type="arabicPeriod"/>
            </a:pPr>
            <a:r>
              <a:rPr lang="en-US" sz="3200" dirty="0" err="1" smtClean="0">
                <a:latin typeface="Bodoni MT" pitchFamily="18" charset="0"/>
              </a:rPr>
              <a:t>Glivec</a:t>
            </a:r>
            <a:r>
              <a:rPr lang="en-US" sz="3200" dirty="0" smtClean="0">
                <a:latin typeface="Bodoni MT" pitchFamily="18" charset="0"/>
              </a:rPr>
              <a:t>, a product of</a:t>
            </a:r>
          </a:p>
          <a:p>
            <a:pPr marL="2686050" lvl="5" indent="-514350">
              <a:buNone/>
            </a:pPr>
            <a:endParaRPr lang="en-US" sz="3200" dirty="0" smtClean="0">
              <a:latin typeface="Bodoni MT" pitchFamily="18" charset="0"/>
            </a:endParaRPr>
          </a:p>
          <a:p>
            <a:pPr marL="2686050" lvl="5" indent="-514350">
              <a:buNone/>
            </a:pPr>
            <a:r>
              <a:rPr lang="en-US" sz="3200" dirty="0" smtClean="0">
                <a:latin typeface="Bodoni MT" pitchFamily="18" charset="0"/>
              </a:rPr>
              <a:t>2. </a:t>
            </a:r>
            <a:r>
              <a:rPr lang="en-US" sz="3200" dirty="0" err="1" smtClean="0">
                <a:latin typeface="Bodoni MT" pitchFamily="18" charset="0"/>
              </a:rPr>
              <a:t>Erlotinib</a:t>
            </a:r>
            <a:r>
              <a:rPr lang="en-US" sz="3200" dirty="0" smtClean="0">
                <a:latin typeface="Bodoni MT" pitchFamily="18" charset="0"/>
              </a:rPr>
              <a:t>, a product of </a:t>
            </a:r>
          </a:p>
          <a:p>
            <a:pPr marL="514350" indent="-514350">
              <a:buFont typeface="+mj-lt"/>
              <a:buAutoNum type="arabicPeriod"/>
            </a:pPr>
            <a:endParaRPr lang="en-US" dirty="0" smtClean="0"/>
          </a:p>
          <a:p>
            <a:pPr marL="514350" indent="-51435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11</a:t>
            </a:fld>
            <a:endParaRPr lang="en-US"/>
          </a:p>
        </p:txBody>
      </p:sp>
      <p:pic>
        <p:nvPicPr>
          <p:cNvPr id="5" name="il_fi" descr="http://kpgs.com/wp-content/uploads/2011/08/case-study.jpg"/>
          <p:cNvPicPr/>
          <p:nvPr/>
        </p:nvPicPr>
        <p:blipFill>
          <a:blip r:embed="rId2" cstate="print"/>
          <a:srcRect/>
          <a:stretch>
            <a:fillRect/>
          </a:stretch>
        </p:blipFill>
        <p:spPr bwMode="auto">
          <a:xfrm>
            <a:off x="4267200" y="1600200"/>
            <a:ext cx="2479560" cy="1241571"/>
          </a:xfrm>
          <a:prstGeom prst="rect">
            <a:avLst/>
          </a:prstGeom>
          <a:noFill/>
          <a:ln w="9525">
            <a:noFill/>
            <a:miter lim="800000"/>
            <a:headEnd/>
            <a:tailEnd/>
          </a:ln>
        </p:spPr>
      </p:pic>
      <p:pic>
        <p:nvPicPr>
          <p:cNvPr id="6" name="il_fi" descr="http://www.compositesw.com/images/uploads/client_logos/Novartis_new_color.jpg"/>
          <p:cNvPicPr/>
          <p:nvPr/>
        </p:nvPicPr>
        <p:blipFill>
          <a:blip r:embed="rId3" cstate="print"/>
          <a:srcRect/>
          <a:stretch>
            <a:fillRect/>
          </a:stretch>
        </p:blipFill>
        <p:spPr bwMode="auto">
          <a:xfrm>
            <a:off x="6705600" y="3200400"/>
            <a:ext cx="1878193" cy="453005"/>
          </a:xfrm>
          <a:prstGeom prst="rect">
            <a:avLst/>
          </a:prstGeom>
          <a:noFill/>
          <a:ln w="9525">
            <a:noFill/>
            <a:miter lim="800000"/>
            <a:headEnd/>
            <a:tailEnd/>
          </a:ln>
        </p:spPr>
      </p:pic>
      <p:pic>
        <p:nvPicPr>
          <p:cNvPr id="7" name="il_fi" descr="http://dnae.co.uk/wp-content/uploads/2010/11/RocheLogo.jpg"/>
          <p:cNvPicPr/>
          <p:nvPr/>
        </p:nvPicPr>
        <p:blipFill>
          <a:blip r:embed="rId4" cstate="print"/>
          <a:srcRect/>
          <a:stretch>
            <a:fillRect/>
          </a:stretch>
        </p:blipFill>
        <p:spPr bwMode="auto">
          <a:xfrm>
            <a:off x="7010400" y="4343400"/>
            <a:ext cx="1066800"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Novartis case  </a:t>
            </a:r>
            <a:endParaRPr lang="en-US" dirty="0"/>
          </a:p>
        </p:txBody>
      </p:sp>
      <p:sp>
        <p:nvSpPr>
          <p:cNvPr id="3" name="Content Placeholder 2"/>
          <p:cNvSpPr>
            <a:spLocks noGrp="1"/>
          </p:cNvSpPr>
          <p:nvPr>
            <p:ph idx="1"/>
          </p:nvPr>
        </p:nvSpPr>
        <p:spPr/>
        <p:txBody>
          <a:bodyPr/>
          <a:lstStyle/>
          <a:p>
            <a:pPr>
              <a:buNone/>
            </a:pPr>
            <a:r>
              <a:rPr lang="en-US" dirty="0" smtClean="0"/>
              <a:t>    Novartis claimed the polymorph of  crystalline </a:t>
            </a:r>
            <a:r>
              <a:rPr lang="en-US" dirty="0" err="1" smtClean="0"/>
              <a:t>imatinib</a:t>
            </a:r>
            <a:r>
              <a:rPr lang="en-US" dirty="0" smtClean="0"/>
              <a:t> </a:t>
            </a:r>
            <a:r>
              <a:rPr lang="en-US" dirty="0" err="1" smtClean="0"/>
              <a:t>mesylate</a:t>
            </a:r>
            <a:r>
              <a:rPr lang="en-US" dirty="0" smtClean="0"/>
              <a:t> (brand name </a:t>
            </a:r>
            <a:r>
              <a:rPr lang="en-US" dirty="0" err="1" smtClean="0"/>
              <a:t>Glivec</a:t>
            </a:r>
            <a:r>
              <a:rPr lang="en-US" dirty="0" smtClean="0"/>
              <a:t>) in a patent application</a:t>
            </a:r>
          </a:p>
          <a:p>
            <a:pPr>
              <a:buNone/>
            </a:pPr>
            <a:endParaRPr lang="en-US" dirty="0" smtClean="0"/>
          </a:p>
          <a:p>
            <a:pPr>
              <a:buNone/>
            </a:pPr>
            <a:r>
              <a:rPr lang="en-US" dirty="0" smtClean="0"/>
              <a:t>	Patent grant opposed by several Indian companies on several grounds </a:t>
            </a: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Novartis case </a:t>
            </a:r>
            <a:endParaRPr lang="en-US" dirty="0"/>
          </a:p>
        </p:txBody>
      </p:sp>
      <p:sp>
        <p:nvSpPr>
          <p:cNvPr id="3" name="Content Placeholder 2"/>
          <p:cNvSpPr>
            <a:spLocks noGrp="1"/>
          </p:cNvSpPr>
          <p:nvPr>
            <p:ph idx="1"/>
          </p:nvPr>
        </p:nvSpPr>
        <p:spPr/>
        <p:txBody>
          <a:bodyPr/>
          <a:lstStyle/>
          <a:p>
            <a:pPr>
              <a:buNone/>
            </a:pPr>
            <a:r>
              <a:rPr lang="en-US" dirty="0" smtClean="0">
                <a:latin typeface="Baskerville Old Face" pitchFamily="18" charset="0"/>
              </a:rPr>
              <a:t>   Whether Novartis’ beta crystalline form is patentable or not under section 3(d)? </a:t>
            </a:r>
          </a:p>
          <a:p>
            <a:pPr>
              <a:buNone/>
            </a:pPr>
            <a:endParaRPr lang="en-US" dirty="0" smtClean="0">
              <a:latin typeface="Baskerville Old Face" pitchFamily="18" charset="0"/>
            </a:endParaRPr>
          </a:p>
          <a:p>
            <a:pPr>
              <a:buNone/>
            </a:pPr>
            <a:r>
              <a:rPr lang="en-US" dirty="0" smtClean="0">
                <a:latin typeface="Baskerville Old Face" pitchFamily="18" charset="0"/>
              </a:rPr>
              <a:t>	“enhancement of known efficacy”</a:t>
            </a:r>
          </a:p>
          <a:p>
            <a:pPr>
              <a:buNone/>
            </a:pPr>
            <a:endParaRPr lang="en-US" dirty="0" smtClean="0">
              <a:latin typeface="Baskerville Old Face" pitchFamily="18" charset="0"/>
            </a:endParaRPr>
          </a:p>
          <a:p>
            <a:pPr>
              <a:buNone/>
            </a:pPr>
            <a:r>
              <a:rPr lang="en-US" dirty="0" smtClean="0">
                <a:latin typeface="Baskerville Old Face" pitchFamily="18" charset="0"/>
              </a:rPr>
              <a:t>	“efficacy” would mean “therapeutic efficacy” </a:t>
            </a:r>
            <a:endParaRPr lang="en-US" dirty="0">
              <a:latin typeface="Baskerville Old Face" pitchFamily="18" charset="0"/>
            </a:endParaRPr>
          </a:p>
        </p:txBody>
      </p:sp>
      <p:sp>
        <p:nvSpPr>
          <p:cNvPr id="4" name="Slide Number Placeholder 3"/>
          <p:cNvSpPr>
            <a:spLocks noGrp="1"/>
          </p:cNvSpPr>
          <p:nvPr>
            <p:ph type="sldNum" sz="quarter" idx="12"/>
          </p:nvPr>
        </p:nvSpPr>
        <p:spPr/>
        <p:txBody>
          <a:bodyPr/>
          <a:lstStyle/>
          <a:p>
            <a:fld id="{62088990-E8EE-43EC-87AD-E8220C3AA801}" type="slidenum">
              <a:rPr lang="en-US" smtClean="0"/>
              <a:pPr/>
              <a:t>13</a:t>
            </a:fld>
            <a:endParaRPr lang="en-US"/>
          </a:p>
        </p:txBody>
      </p:sp>
      <p:pic>
        <p:nvPicPr>
          <p:cNvPr id="5" name="il_fi" descr="http://t0.gstatic.com/images?q=tbn:ANd9GcS3_6jTA-xMY-vGK_ibfKZtkruWauPegeGj1cmZQnv8zWyy7BCaIVp5ld53vQ"/>
          <p:cNvPicPr/>
          <p:nvPr/>
        </p:nvPicPr>
        <p:blipFill>
          <a:blip r:embed="rId2"/>
          <a:srcRect/>
          <a:stretch>
            <a:fillRect/>
          </a:stretch>
        </p:blipFill>
        <p:spPr bwMode="auto">
          <a:xfrm>
            <a:off x="5334000" y="152400"/>
            <a:ext cx="2009140" cy="15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Roche case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Roche </a:t>
            </a:r>
            <a:r>
              <a:rPr lang="en-US" i="1" dirty="0" err="1" smtClean="0"/>
              <a:t>vs</a:t>
            </a:r>
            <a:r>
              <a:rPr lang="en-US" dirty="0" smtClean="0"/>
              <a:t> </a:t>
            </a:r>
            <a:r>
              <a:rPr lang="en-US" dirty="0" err="1" smtClean="0"/>
              <a:t>Cipla</a:t>
            </a:r>
            <a:endParaRPr lang="en-US" dirty="0" smtClean="0"/>
          </a:p>
          <a:p>
            <a:pPr>
              <a:buNone/>
            </a:pPr>
            <a:endParaRPr lang="en-US" dirty="0" smtClean="0"/>
          </a:p>
          <a:p>
            <a:pPr>
              <a:buNone/>
            </a:pPr>
            <a:r>
              <a:rPr lang="en-US" dirty="0" smtClean="0"/>
              <a:t>	Roche sued </a:t>
            </a:r>
            <a:r>
              <a:rPr lang="en-US" dirty="0" err="1" smtClean="0"/>
              <a:t>Cipla</a:t>
            </a:r>
            <a:r>
              <a:rPr lang="en-US" dirty="0" smtClean="0"/>
              <a:t> for patent infringement in 2008 and sought an interlocutory injunction. </a:t>
            </a:r>
          </a:p>
          <a:p>
            <a:pPr>
              <a:buNone/>
            </a:pPr>
            <a:endParaRPr lang="en-US" dirty="0" smtClean="0"/>
          </a:p>
          <a:p>
            <a:pPr>
              <a:buNone/>
            </a:pPr>
            <a:r>
              <a:rPr lang="en-US" dirty="0" smtClean="0"/>
              <a:t>	</a:t>
            </a:r>
            <a:r>
              <a:rPr lang="en-US" dirty="0" err="1" smtClean="0"/>
              <a:t>Cipla</a:t>
            </a:r>
            <a:r>
              <a:rPr lang="en-US" dirty="0" smtClean="0"/>
              <a:t> counter claimed that the patent is invalid and should be revoked. </a:t>
            </a:r>
            <a:r>
              <a:rPr lang="en-US" dirty="0" err="1" smtClean="0"/>
              <a:t>Cipla</a:t>
            </a:r>
            <a:r>
              <a:rPr lang="en-US" dirty="0" smtClean="0"/>
              <a:t> also argued the price difference between the two drugs and the public interest in making life-saving drugs available at an affordable price. </a:t>
            </a: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Roche case</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endParaRPr lang="en-US" dirty="0" smtClean="0"/>
          </a:p>
          <a:p>
            <a:pPr>
              <a:buNone/>
            </a:pPr>
            <a:r>
              <a:rPr lang="en-US" dirty="0" smtClean="0"/>
              <a:t>	The Delhi high court passed an order rejecting the prayer of Roche for an injunction </a:t>
            </a:r>
          </a:p>
          <a:p>
            <a:pPr>
              <a:buNone/>
            </a:pPr>
            <a:endParaRPr lang="en-US" dirty="0" smtClean="0"/>
          </a:p>
          <a:p>
            <a:pPr algn="ctr">
              <a:buNone/>
            </a:pPr>
            <a:r>
              <a:rPr lang="en-US" dirty="0" smtClean="0"/>
              <a:t>	No inventive step </a:t>
            </a: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15</a:t>
            </a:fld>
            <a:endParaRPr lang="en-US"/>
          </a:p>
        </p:txBody>
      </p:sp>
      <p:pic>
        <p:nvPicPr>
          <p:cNvPr id="5" name="il_fi" descr="http://t0.gstatic.com/images?q=tbn:ANd9GcS3_6jTA-xMY-vGK_ibfKZtkruWauPegeGj1cmZQnv8zWyy7BCaIVp5ld53vQ"/>
          <p:cNvPicPr/>
          <p:nvPr/>
        </p:nvPicPr>
        <p:blipFill>
          <a:blip r:embed="rId2"/>
          <a:srcRect/>
          <a:stretch>
            <a:fillRect/>
          </a:stretch>
        </p:blipFill>
        <p:spPr bwMode="auto">
          <a:xfrm>
            <a:off x="4724400" y="838200"/>
            <a:ext cx="2466340" cy="184531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Roche case</a:t>
            </a:r>
            <a:endParaRPr lang="en-US" dirty="0"/>
          </a:p>
        </p:txBody>
      </p:sp>
      <p:sp>
        <p:nvSpPr>
          <p:cNvPr id="3" name="Content Placeholder 2"/>
          <p:cNvSpPr>
            <a:spLocks noGrp="1"/>
          </p:cNvSpPr>
          <p:nvPr>
            <p:ph idx="1"/>
          </p:nvPr>
        </p:nvSpPr>
        <p:spPr>
          <a:xfrm>
            <a:off x="457200" y="1219200"/>
            <a:ext cx="8229600" cy="4525963"/>
          </a:xfrm>
        </p:spPr>
        <p:txBody>
          <a:bodyPr>
            <a:normAutofit lnSpcReduction="10000"/>
          </a:bodyPr>
          <a:lstStyle/>
          <a:p>
            <a:pPr>
              <a:buNone/>
            </a:pPr>
            <a:r>
              <a:rPr lang="en-US" dirty="0" smtClean="0"/>
              <a:t> </a:t>
            </a:r>
            <a:r>
              <a:rPr lang="en-US" dirty="0" smtClean="0">
                <a:solidFill>
                  <a:srgbClr val="7030A0"/>
                </a:solidFill>
                <a:latin typeface="Baskerville Old Face" pitchFamily="18" charset="0"/>
              </a:rPr>
              <a:t>Further analysis of section 3(d)…</a:t>
            </a:r>
          </a:p>
          <a:p>
            <a:pPr>
              <a:buNone/>
            </a:pPr>
            <a:r>
              <a:rPr lang="en-US" sz="2400" dirty="0" smtClean="0">
                <a:latin typeface="Times New Roman" pitchFamily="18" charset="0"/>
                <a:cs typeface="Times New Roman" pitchFamily="18" charset="0"/>
              </a:rPr>
              <a:t>Let us consider two possibilities: </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Gifatinib</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Erlotinib</a:t>
            </a:r>
            <a:r>
              <a:rPr lang="en-US" sz="1800" dirty="0" smtClean="0">
                <a:latin typeface="Times New Roman" pitchFamily="18" charset="0"/>
                <a:cs typeface="Times New Roman" pitchFamily="18" charset="0"/>
              </a:rPr>
              <a:t> </a:t>
            </a:r>
          </a:p>
          <a:p>
            <a:pPr>
              <a:buNone/>
            </a:pPr>
            <a:endParaRPr lang="en-US" sz="1800" dirty="0" smtClean="0">
              <a:latin typeface="Times New Roman" pitchFamily="18" charset="0"/>
              <a:cs typeface="Times New Roman" pitchFamily="18" charset="0"/>
            </a:endParaRPr>
          </a:p>
          <a:p>
            <a:pPr>
              <a:buAutoNum type="arabicPeriod"/>
            </a:pPr>
            <a:r>
              <a:rPr lang="en-US" sz="1800" dirty="0" err="1" smtClean="0">
                <a:latin typeface="Times New Roman" pitchFamily="18" charset="0"/>
                <a:cs typeface="Times New Roman" pitchFamily="18" charset="0"/>
              </a:rPr>
              <a:t>Erlotinib</a:t>
            </a:r>
            <a:r>
              <a:rPr lang="en-US" sz="1800" dirty="0" smtClean="0">
                <a:latin typeface="Times New Roman" pitchFamily="18" charset="0"/>
                <a:cs typeface="Times New Roman" pitchFamily="18" charset="0"/>
              </a:rPr>
              <a:t> is not a derivative of </a:t>
            </a:r>
            <a:r>
              <a:rPr lang="en-US" sz="1800" dirty="0" err="1" smtClean="0">
                <a:latin typeface="Times New Roman" pitchFamily="18" charset="0"/>
                <a:cs typeface="Times New Roman" pitchFamily="18" charset="0"/>
              </a:rPr>
              <a:t>Gefatinib</a:t>
            </a:r>
            <a:r>
              <a:rPr lang="en-US" sz="1800" dirty="0" smtClean="0">
                <a:latin typeface="Times New Roman" pitchFamily="18" charset="0"/>
                <a:cs typeface="Times New Roman" pitchFamily="18" charset="0"/>
              </a:rPr>
              <a:t>: Section 3(d) does not apply</a:t>
            </a:r>
          </a:p>
          <a:p>
            <a:pPr>
              <a:buAutoNum type="arabicPeriod"/>
            </a:pPr>
            <a:r>
              <a:rPr lang="en-US" sz="1800" dirty="0" err="1" smtClean="0">
                <a:latin typeface="Times New Roman" pitchFamily="18" charset="0"/>
                <a:cs typeface="Times New Roman" pitchFamily="18" charset="0"/>
              </a:rPr>
              <a:t>Erlotinib</a:t>
            </a:r>
            <a:r>
              <a:rPr lang="en-US" sz="1800" dirty="0" smtClean="0">
                <a:latin typeface="Times New Roman" pitchFamily="18" charset="0"/>
                <a:cs typeface="Times New Roman" pitchFamily="18" charset="0"/>
              </a:rPr>
              <a:t> is a derivative of </a:t>
            </a:r>
            <a:r>
              <a:rPr lang="en-US" sz="1800" dirty="0" err="1" smtClean="0">
                <a:latin typeface="Times New Roman" pitchFamily="18" charset="0"/>
                <a:cs typeface="Times New Roman" pitchFamily="18" charset="0"/>
              </a:rPr>
              <a:t>Gefatinib</a:t>
            </a:r>
            <a:r>
              <a:rPr lang="en-US" sz="1800" dirty="0" smtClean="0">
                <a:latin typeface="Times New Roman" pitchFamily="18" charset="0"/>
                <a:cs typeface="Times New Roman" pitchFamily="18" charset="0"/>
              </a:rPr>
              <a:t>: Section 3(d) applies </a:t>
            </a:r>
          </a:p>
          <a:p>
            <a:pPr>
              <a:buAutoNum type="arabicPeriod"/>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r>
              <a:rPr lang="en-US" sz="2400" dirty="0" smtClean="0">
                <a:solidFill>
                  <a:srgbClr val="FF0000"/>
                </a:solidFill>
                <a:latin typeface="Times New Roman" pitchFamily="18" charset="0"/>
                <a:cs typeface="Times New Roman" pitchFamily="18" charset="0"/>
              </a:rPr>
              <a:t>Relevance of Orphan Drug Act in the context of section 3(d)  </a:t>
            </a:r>
            <a:endParaRPr lang="en-US" sz="2400"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2088990-E8EE-43EC-87AD-E8220C3AA801}" type="slidenum">
              <a:rPr lang="en-US" smtClean="0"/>
              <a:pPr/>
              <a:t>16</a:t>
            </a:fld>
            <a:endParaRPr lang="en-US"/>
          </a:p>
        </p:txBody>
      </p:sp>
      <p:pic>
        <p:nvPicPr>
          <p:cNvPr id="5" name="il_fi" descr="http://images.rxlist.com/images/rxlist/iressa1.gif"/>
          <p:cNvPicPr/>
          <p:nvPr/>
        </p:nvPicPr>
        <p:blipFill>
          <a:blip r:embed="rId2"/>
          <a:srcRect/>
          <a:stretch>
            <a:fillRect/>
          </a:stretch>
        </p:blipFill>
        <p:spPr bwMode="auto">
          <a:xfrm>
            <a:off x="685800" y="2209800"/>
            <a:ext cx="2843868" cy="1238678"/>
          </a:xfrm>
          <a:prstGeom prst="rect">
            <a:avLst/>
          </a:prstGeom>
          <a:noFill/>
          <a:ln w="9525">
            <a:noFill/>
            <a:miter lim="800000"/>
            <a:headEnd/>
            <a:tailEnd/>
          </a:ln>
        </p:spPr>
      </p:pic>
      <p:pic>
        <p:nvPicPr>
          <p:cNvPr id="6" name="il_fi" descr="http://upload.wikimedia.org/wikipedia/commons/e/e1/Erlotinib_Structural_Formulae.png"/>
          <p:cNvPicPr/>
          <p:nvPr/>
        </p:nvPicPr>
        <p:blipFill>
          <a:blip r:embed="rId3"/>
          <a:srcRect/>
          <a:stretch>
            <a:fillRect/>
          </a:stretch>
        </p:blipFill>
        <p:spPr bwMode="auto">
          <a:xfrm>
            <a:off x="4343400" y="2286000"/>
            <a:ext cx="2810137" cy="114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ox(in)">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Case study…</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New drug substance produced by bio-catalytic process, wherein catalysis performed by using microorganism, which was isolated from soil</a:t>
            </a:r>
          </a:p>
          <a:p>
            <a:pPr>
              <a:buNone/>
            </a:pPr>
            <a:endParaRPr lang="en-US" dirty="0" smtClean="0"/>
          </a:p>
          <a:p>
            <a:pPr>
              <a:buNone/>
            </a:pPr>
            <a:r>
              <a:rPr lang="en-US" dirty="0" smtClean="0"/>
              <a:t>Can we get a patent for microorganism? </a:t>
            </a:r>
          </a:p>
          <a:p>
            <a:pPr>
              <a:buNone/>
            </a:pPr>
            <a:endParaRPr lang="en-US" dirty="0" smtClean="0"/>
          </a:p>
          <a:p>
            <a:pPr>
              <a:buNone/>
            </a:pPr>
            <a:r>
              <a:rPr lang="en-US" dirty="0" smtClean="0"/>
              <a:t>Section 3(c)</a:t>
            </a:r>
          </a:p>
          <a:p>
            <a:pPr>
              <a:buNone/>
            </a:pPr>
            <a:r>
              <a:rPr lang="en-US" dirty="0" smtClean="0"/>
              <a:t>…discovery of any living or non-living substance is not patentable</a:t>
            </a:r>
          </a:p>
          <a:p>
            <a:pPr>
              <a:buNone/>
            </a:pP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Case study…</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 drug substance, which is a mixture of two drugs having two therapeutic activities which improved patient compliance by taking single dose instead of two drugs individually” </a:t>
            </a:r>
          </a:p>
          <a:p>
            <a:pPr>
              <a:buNone/>
            </a:pPr>
            <a:endParaRPr lang="en-US" dirty="0" smtClean="0"/>
          </a:p>
          <a:p>
            <a:pPr>
              <a:buNone/>
            </a:pPr>
            <a:r>
              <a:rPr lang="en-US" dirty="0" smtClean="0"/>
              <a:t>Can we get a patent for the new drug mixture?</a:t>
            </a:r>
          </a:p>
          <a:p>
            <a:pPr>
              <a:buNone/>
            </a:pPr>
            <a:r>
              <a:rPr lang="en-US" dirty="0" smtClean="0"/>
              <a:t>					</a:t>
            </a:r>
          </a:p>
          <a:p>
            <a:pPr>
              <a:buNone/>
            </a:pPr>
            <a:r>
              <a:rPr lang="en-US" dirty="0" smtClean="0"/>
              <a:t>No</a:t>
            </a:r>
          </a:p>
          <a:p>
            <a:pPr>
              <a:buNone/>
            </a:pPr>
            <a:endParaRPr lang="en-US" dirty="0" smtClean="0"/>
          </a:p>
          <a:p>
            <a:pPr>
              <a:buNone/>
            </a:pPr>
            <a:r>
              <a:rPr lang="en-US" dirty="0" smtClean="0"/>
              <a:t>Section 3(e)</a:t>
            </a:r>
          </a:p>
          <a:p>
            <a:pPr>
              <a:buNone/>
            </a:pPr>
            <a:r>
              <a:rPr lang="en-US" dirty="0" smtClean="0"/>
              <a:t>	A substance obtained by a mere admixture resulting only in the aggregation of the properties of the components thereof </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Case study</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 drug substance which has wound healing property but known to traditional knowledge”</a:t>
            </a:r>
          </a:p>
          <a:p>
            <a:pPr>
              <a:buNone/>
            </a:pPr>
            <a:endParaRPr lang="en-US" dirty="0" smtClean="0"/>
          </a:p>
          <a:p>
            <a:pPr>
              <a:buNone/>
            </a:pPr>
            <a:r>
              <a:rPr lang="en-US" dirty="0" smtClean="0"/>
              <a:t>	Not patentable </a:t>
            </a:r>
          </a:p>
          <a:p>
            <a:pPr>
              <a:buNone/>
            </a:pPr>
            <a:endParaRPr lang="en-US" dirty="0" smtClean="0"/>
          </a:p>
          <a:p>
            <a:pPr>
              <a:buNone/>
            </a:pPr>
            <a:r>
              <a:rPr lang="en-US" dirty="0" smtClean="0"/>
              <a:t>Section 3(p) </a:t>
            </a:r>
          </a:p>
          <a:p>
            <a:pPr marL="342900" lvl="1" indent="-342900">
              <a:buNone/>
            </a:pPr>
            <a:r>
              <a:rPr lang="en-US" sz="2600" b="1" dirty="0" smtClean="0"/>
              <a:t>	Traditional Knowledge or an aggregation or duplication of known properties of traditionally known component or components</a:t>
            </a:r>
          </a:p>
          <a:p>
            <a:pPr>
              <a:buNone/>
            </a:pPr>
            <a:endParaRPr lang="en-US"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5400" dirty="0" smtClean="0"/>
              <a:t>Introduced</a:t>
            </a:r>
            <a:r>
              <a:rPr lang="en-US" dirty="0" smtClean="0"/>
              <a:t> to …</a:t>
            </a:r>
            <a:endParaRPr lang="en-US" dirty="0"/>
          </a:p>
        </p:txBody>
      </p:sp>
      <p:sp>
        <p:nvSpPr>
          <p:cNvPr id="3" name="Content Placeholder 2"/>
          <p:cNvSpPr>
            <a:spLocks noGrp="1"/>
          </p:cNvSpPr>
          <p:nvPr>
            <p:ph idx="1"/>
          </p:nvPr>
        </p:nvSpPr>
        <p:spPr>
          <a:xfrm>
            <a:off x="685800" y="2332037"/>
            <a:ext cx="8229600" cy="4525963"/>
          </a:xfrm>
        </p:spPr>
        <p:txBody>
          <a:bodyPr/>
          <a:lstStyle/>
          <a:p>
            <a:pPr lvl="5"/>
            <a:r>
              <a:rPr lang="en-US" sz="3600" dirty="0" smtClean="0"/>
              <a:t>IPR </a:t>
            </a:r>
          </a:p>
          <a:p>
            <a:pPr lvl="5"/>
            <a:r>
              <a:rPr lang="en-US" sz="3600" dirty="0" smtClean="0"/>
              <a:t>Prior art search</a:t>
            </a:r>
          </a:p>
          <a:p>
            <a:pPr lvl="5"/>
            <a:r>
              <a:rPr lang="en-US" sz="3600" dirty="0" smtClean="0"/>
              <a:t>Patentable inventions</a:t>
            </a:r>
          </a:p>
          <a:p>
            <a:pPr lvl="5"/>
            <a:r>
              <a:rPr lang="en-US" sz="3600" dirty="0" smtClean="0"/>
              <a:t>Patents filing</a:t>
            </a:r>
          </a:p>
          <a:p>
            <a:pPr lvl="5"/>
            <a:r>
              <a:rPr lang="en-US" sz="3600" dirty="0" smtClean="0"/>
              <a:t>Patent prosecution </a:t>
            </a:r>
          </a:p>
          <a:p>
            <a:pPr lvl="5"/>
            <a:endParaRPr lang="en-US" dirty="0"/>
          </a:p>
          <a:p>
            <a:pPr lvl="5">
              <a:buNone/>
            </a:pP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2</a:t>
            </a:fld>
            <a:endParaRPr lang="en-US"/>
          </a:p>
        </p:txBody>
      </p:sp>
      <p:pic>
        <p:nvPicPr>
          <p:cNvPr id="5" name="il_fi" descr="http://www.amreshkumar.com/wp-content/uploads/2011/02/introduce1.gif"/>
          <p:cNvPicPr/>
          <p:nvPr/>
        </p:nvPicPr>
        <p:blipFill>
          <a:blip r:embed="rId2"/>
          <a:srcRect/>
          <a:stretch>
            <a:fillRect/>
          </a:stretch>
        </p:blipFill>
        <p:spPr bwMode="auto">
          <a:xfrm>
            <a:off x="5105400" y="762000"/>
            <a:ext cx="3140696" cy="223147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 conclusion</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The inventions pertaining to drug substances, which fall under section 3 of Indian patent act are not patentable</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20</a:t>
            </a:fld>
            <a:endParaRPr lang="en-US"/>
          </a:p>
        </p:txBody>
      </p:sp>
      <p:pic>
        <p:nvPicPr>
          <p:cNvPr id="5" name="il_fi" descr="http://203.159.12.32:8082/AIT/education/LanguageCenter/images/conclusion.gif"/>
          <p:cNvPicPr/>
          <p:nvPr/>
        </p:nvPicPr>
        <p:blipFill>
          <a:blip r:embed="rId2"/>
          <a:srcRect/>
          <a:stretch>
            <a:fillRect/>
          </a:stretch>
        </p:blipFill>
        <p:spPr bwMode="auto">
          <a:xfrm>
            <a:off x="2438400" y="3733800"/>
            <a:ext cx="4345305" cy="2886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to="" calcmode="lin" valueType="num">
                                      <p:cBhvr>
                                        <p:cTn id="13"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pPr>
              <a:buNone/>
            </a:pPr>
            <a:endParaRPr lang="en-US" b="1" dirty="0" smtClean="0">
              <a:solidFill>
                <a:srgbClr val="00B0F0"/>
              </a:solidFill>
            </a:endParaRPr>
          </a:p>
          <a:p>
            <a:pPr>
              <a:buNone/>
            </a:pPr>
            <a:r>
              <a:rPr lang="en-US" b="1" dirty="0" smtClean="0">
                <a:solidFill>
                  <a:srgbClr val="00B0F0"/>
                </a:solidFill>
              </a:rPr>
              <a:t>Be honest to become rich otherwise your attorney becomes rich</a:t>
            </a:r>
          </a:p>
          <a:p>
            <a:pPr>
              <a:buNone/>
            </a:pPr>
            <a:r>
              <a:rPr lang="en-US" b="1" dirty="0" smtClean="0">
                <a:solidFill>
                  <a:srgbClr val="00B0F0"/>
                </a:solidFill>
              </a:rPr>
              <a:t>						</a:t>
            </a:r>
            <a:r>
              <a:rPr lang="en-US" sz="2400" b="1" dirty="0" err="1" smtClean="0">
                <a:solidFill>
                  <a:srgbClr val="FF0000"/>
                </a:solidFill>
                <a:latin typeface="Blackadder ITC" pitchFamily="82" charset="0"/>
              </a:rPr>
              <a:t>Krishnaji</a:t>
            </a:r>
            <a:r>
              <a:rPr lang="en-US" sz="2400" b="1" dirty="0" smtClean="0">
                <a:solidFill>
                  <a:srgbClr val="FF0000"/>
                </a:solidFill>
                <a:latin typeface="Blackadder ITC" pitchFamily="82" charset="0"/>
              </a:rPr>
              <a:t> </a:t>
            </a:r>
            <a:r>
              <a:rPr lang="en-US" sz="2400" b="1" dirty="0" err="1" smtClean="0">
                <a:solidFill>
                  <a:srgbClr val="FF0000"/>
                </a:solidFill>
                <a:latin typeface="Blackadder ITC" pitchFamily="82" charset="0"/>
              </a:rPr>
              <a:t>Rao</a:t>
            </a:r>
            <a:r>
              <a:rPr lang="en-US" sz="2400" b="1" dirty="0" smtClean="0">
                <a:solidFill>
                  <a:srgbClr val="FF0000"/>
                </a:solidFill>
                <a:latin typeface="Blackadder ITC" pitchFamily="82" charset="0"/>
              </a:rPr>
              <a:t>   </a:t>
            </a:r>
          </a:p>
          <a:p>
            <a:pPr>
              <a:buNone/>
            </a:pPr>
            <a:endParaRPr lang="en-US"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62088990-E8EE-43EC-87AD-E8220C3AA801}" type="slidenum">
              <a:rPr lang="en-US" smtClean="0"/>
              <a:pPr/>
              <a:t>22</a:t>
            </a:fld>
            <a:endParaRPr lang="en-US"/>
          </a:p>
        </p:txBody>
      </p:sp>
      <p:pic>
        <p:nvPicPr>
          <p:cNvPr id="5" name="il_fi" descr="http://growingalibrary.files.wordpress.com/2011/01/di-912877470333.png"/>
          <p:cNvPicPr>
            <a:picLocks noGrp="1"/>
          </p:cNvPicPr>
          <p:nvPr>
            <p:ph idx="1"/>
          </p:nvPr>
        </p:nvPicPr>
        <p:blipFill>
          <a:blip r:embed="rId2"/>
          <a:srcRect/>
          <a:stretch>
            <a:fillRect/>
          </a:stretch>
        </p:blipFill>
        <p:spPr bwMode="auto">
          <a:xfrm>
            <a:off x="1295400" y="1219200"/>
            <a:ext cx="6324599"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
            </a:r>
            <a:br>
              <a:rPr lang="en-US" dirty="0" smtClean="0"/>
            </a:br>
            <a:r>
              <a:rPr lang="en-US" dirty="0" smtClean="0"/>
              <a:t>Inventions that are patentable</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sz="3800" dirty="0" smtClean="0"/>
              <a:t>Categories of eligible inventions</a:t>
            </a:r>
          </a:p>
          <a:p>
            <a:pPr>
              <a:buNone/>
            </a:pPr>
            <a:endParaRPr lang="en-US" dirty="0" smtClean="0"/>
          </a:p>
          <a:p>
            <a:pPr lvl="4"/>
            <a:r>
              <a:rPr lang="en-US" sz="3400" dirty="0" smtClean="0"/>
              <a:t>New compounds, new compositions(new formulations)</a:t>
            </a:r>
          </a:p>
          <a:p>
            <a:pPr lvl="4"/>
            <a:r>
              <a:rPr lang="en-US" sz="3400" dirty="0" smtClean="0"/>
              <a:t>A process for production of new compounds, new materials, new compositions</a:t>
            </a:r>
          </a:p>
          <a:p>
            <a:pPr lvl="4"/>
            <a:r>
              <a:rPr lang="en-US" sz="3400" dirty="0" smtClean="0"/>
              <a:t>Improvements of an existing process for the production of known compounds, known materials, known composition</a:t>
            </a:r>
          </a:p>
          <a:p>
            <a:pPr lvl="4"/>
            <a:r>
              <a:rPr lang="en-US" sz="3400" dirty="0" smtClean="0"/>
              <a:t>Synergistic compositions</a:t>
            </a:r>
          </a:p>
          <a:p>
            <a:pPr lvl="4"/>
            <a:r>
              <a:rPr lang="en-US" sz="3400" dirty="0" smtClean="0"/>
              <a:t>Medical device/improved medical device </a:t>
            </a:r>
          </a:p>
          <a:p>
            <a:pPr lvl="4"/>
            <a:r>
              <a:rPr lang="en-US" sz="3400" dirty="0" smtClean="0"/>
              <a:t>New machine/device</a:t>
            </a:r>
          </a:p>
          <a:p>
            <a:pPr lvl="4"/>
            <a:r>
              <a:rPr lang="en-US" sz="3400" dirty="0"/>
              <a:t> </a:t>
            </a:r>
            <a:r>
              <a:rPr lang="en-US" sz="3400" dirty="0" smtClean="0"/>
              <a:t>Improved machine/device </a:t>
            </a:r>
          </a:p>
          <a:p>
            <a:pPr lvl="4">
              <a:buNone/>
            </a:pPr>
            <a:r>
              <a:rPr lang="en-US" sz="2800" dirty="0"/>
              <a:t>	</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3</a:t>
            </a:fld>
            <a:endParaRPr lang="en-US"/>
          </a:p>
        </p:txBody>
      </p:sp>
      <p:pic>
        <p:nvPicPr>
          <p:cNvPr id="5" name="il_fi" descr="http://t0.gstatic.com/images?q=tbn:ANd9GcSh4YaX7mr79We8IXTa6OD_JiyIGqK_wtYdQXAqFm8GAgqDsxv2MDFCeA0zog"/>
          <p:cNvPicPr/>
          <p:nvPr/>
        </p:nvPicPr>
        <p:blipFill>
          <a:blip r:embed="rId2"/>
          <a:srcRect/>
          <a:stretch>
            <a:fillRect/>
          </a:stretch>
        </p:blipFill>
        <p:spPr bwMode="auto">
          <a:xfrm>
            <a:off x="152400" y="2590800"/>
            <a:ext cx="2172970" cy="210566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 calcmode="lin" valueType="num">
                                      <p:cBhvr>
                                        <p:cTn id="54" dur="1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fontScale="90000"/>
          </a:bodyPr>
          <a:lstStyle/>
          <a:p>
            <a:r>
              <a:rPr lang="en-US" dirty="0" smtClean="0"/>
              <a:t>Are all new compounds patentable?</a:t>
            </a:r>
            <a:endParaRPr lang="en-US" dirty="0"/>
          </a:p>
        </p:txBody>
      </p:sp>
      <p:sp>
        <p:nvSpPr>
          <p:cNvPr id="3" name="Content Placeholder 2"/>
          <p:cNvSpPr>
            <a:spLocks noGrp="1"/>
          </p:cNvSpPr>
          <p:nvPr>
            <p:ph idx="1"/>
          </p:nvPr>
        </p:nvSpPr>
        <p:spPr>
          <a:xfrm>
            <a:off x="457200" y="2895600"/>
            <a:ext cx="8229600" cy="4525963"/>
          </a:xfrm>
        </p:spPr>
        <p:txBody>
          <a:bodyPr/>
          <a:lstStyle/>
          <a:p>
            <a:pPr>
              <a:buNone/>
            </a:pPr>
            <a:endParaRPr lang="en-US" dirty="0" smtClean="0"/>
          </a:p>
          <a:p>
            <a:pPr>
              <a:buNone/>
            </a:pPr>
            <a:endParaRPr lang="en-US" dirty="0"/>
          </a:p>
          <a:p>
            <a:pPr>
              <a:buNone/>
            </a:pPr>
            <a:r>
              <a:rPr lang="en-US" dirty="0" smtClean="0"/>
              <a:t>				</a:t>
            </a:r>
          </a:p>
          <a:p>
            <a:pPr>
              <a:buNone/>
            </a:pPr>
            <a:endParaRPr lang="en-US" dirty="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4</a:t>
            </a:fld>
            <a:endParaRPr lang="en-US"/>
          </a:p>
        </p:txBody>
      </p:sp>
      <p:pic>
        <p:nvPicPr>
          <p:cNvPr id="5" name="il_fi" descr="http://cdn04.cdnwp.thefrisky.com/wp-content/uploads/2009/08/20/cnn.say_.no_m_.jpg"/>
          <p:cNvPicPr/>
          <p:nvPr/>
        </p:nvPicPr>
        <p:blipFill>
          <a:blip r:embed="rId2"/>
          <a:srcRect/>
          <a:stretch>
            <a:fillRect/>
          </a:stretch>
        </p:blipFill>
        <p:spPr bwMode="auto">
          <a:xfrm>
            <a:off x="2286000" y="1676400"/>
            <a:ext cx="4051935" cy="2919095"/>
          </a:xfrm>
          <a:prstGeom prst="rect">
            <a:avLst/>
          </a:prstGeom>
          <a:noFill/>
          <a:ln w="9525">
            <a:noFill/>
            <a:miter lim="800000"/>
            <a:headEnd/>
            <a:tailEnd/>
          </a:ln>
        </p:spPr>
      </p:pic>
      <p:pic>
        <p:nvPicPr>
          <p:cNvPr id="6" name="il_fi" descr="http://t2.gstatic.com/images?q=tbn:ANd9GcRZKIl9sQV4wxEpZNHt4774zuErU9x_wQJYaZiblcQWCv0G12YMTal73fM2"/>
          <p:cNvPicPr/>
          <p:nvPr/>
        </p:nvPicPr>
        <p:blipFill>
          <a:blip r:embed="rId3"/>
          <a:srcRect/>
          <a:stretch>
            <a:fillRect/>
          </a:stretch>
        </p:blipFill>
        <p:spPr bwMode="auto">
          <a:xfrm>
            <a:off x="304800" y="3962400"/>
            <a:ext cx="1761490" cy="259207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Case study </a:t>
            </a:r>
            <a:endParaRPr lang="en-US" sz="3200" dirty="0"/>
          </a:p>
        </p:txBody>
      </p:sp>
      <p:sp>
        <p:nvSpPr>
          <p:cNvPr id="3" name="Content Placeholder 2"/>
          <p:cNvSpPr>
            <a:spLocks noGrp="1"/>
          </p:cNvSpPr>
          <p:nvPr>
            <p:ph idx="1"/>
          </p:nvPr>
        </p:nvSpPr>
        <p:spPr/>
        <p:txBody>
          <a:bodyPr>
            <a:normAutofit fontScale="25000" lnSpcReduction="20000"/>
          </a:bodyPr>
          <a:lstStyle/>
          <a:p>
            <a:pPr>
              <a:buNone/>
            </a:pPr>
            <a:r>
              <a:rPr lang="en-US" sz="14400" dirty="0" smtClean="0">
                <a:latin typeface="Comic Sans MS" pitchFamily="66" charset="0"/>
              </a:rPr>
              <a:t>New herbal drug</a:t>
            </a:r>
          </a:p>
          <a:p>
            <a:pPr>
              <a:buNone/>
            </a:pPr>
            <a:endParaRPr lang="en-US" sz="9800" dirty="0" smtClean="0"/>
          </a:p>
          <a:p>
            <a:r>
              <a:rPr lang="en-US" sz="9800" dirty="0" smtClean="0"/>
              <a:t>Not known to prior art</a:t>
            </a:r>
          </a:p>
          <a:p>
            <a:r>
              <a:rPr lang="en-US" sz="9800" dirty="0" smtClean="0"/>
              <a:t>Showing new therapeutic use</a:t>
            </a:r>
          </a:p>
          <a:p>
            <a:r>
              <a:rPr lang="en-US" sz="9800" dirty="0" smtClean="0"/>
              <a:t>Not known to person skilled in the art</a:t>
            </a:r>
          </a:p>
          <a:p>
            <a:r>
              <a:rPr lang="en-US" sz="9800" dirty="0" smtClean="0"/>
              <a:t>Not known to our traditional medicine or our Indian </a:t>
            </a:r>
            <a:r>
              <a:rPr lang="en-US" sz="9800" dirty="0" err="1" smtClean="0"/>
              <a:t>Aurveda</a:t>
            </a:r>
            <a:endParaRPr lang="en-US" sz="9800" dirty="0" smtClean="0"/>
          </a:p>
          <a:p>
            <a:pPr>
              <a:buNone/>
            </a:pPr>
            <a:endParaRPr lang="en-US" sz="5900" dirty="0" smtClean="0"/>
          </a:p>
          <a:p>
            <a:pPr>
              <a:buNone/>
            </a:pPr>
            <a:r>
              <a:rPr lang="en-US" sz="5900" dirty="0" smtClean="0"/>
              <a:t>				</a:t>
            </a:r>
            <a:r>
              <a:rPr lang="en-US" sz="10000" dirty="0" smtClean="0"/>
              <a:t>Patent filed</a:t>
            </a:r>
          </a:p>
          <a:p>
            <a:pPr>
              <a:buNone/>
            </a:pPr>
            <a:r>
              <a:rPr lang="en-US" sz="10000" dirty="0" smtClean="0"/>
              <a:t>				</a:t>
            </a:r>
          </a:p>
          <a:p>
            <a:pPr>
              <a:buNone/>
            </a:pPr>
            <a:r>
              <a:rPr lang="en-US" sz="10000" dirty="0" smtClean="0"/>
              <a:t>				 	</a:t>
            </a:r>
            <a:r>
              <a:rPr lang="en-US" sz="5900" dirty="0" smtClean="0"/>
              <a:t>							</a:t>
            </a:r>
          </a:p>
          <a:p>
            <a:pPr>
              <a:buNone/>
            </a:pPr>
            <a:endParaRPr lang="en-US" dirty="0" smtClean="0"/>
          </a:p>
          <a:p>
            <a:pPr>
              <a:buNone/>
            </a:pPr>
            <a:endParaRPr lang="en-US"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5</a:t>
            </a:fld>
            <a:endParaRPr lang="en-US"/>
          </a:p>
        </p:txBody>
      </p:sp>
      <p:pic>
        <p:nvPicPr>
          <p:cNvPr id="5" name="il_fi" descr="http://coto2.files.wordpress.com/2009/12/herbal-medicine.jpg"/>
          <p:cNvPicPr/>
          <p:nvPr/>
        </p:nvPicPr>
        <p:blipFill>
          <a:blip r:embed="rId2"/>
          <a:srcRect/>
          <a:stretch>
            <a:fillRect/>
          </a:stretch>
        </p:blipFill>
        <p:spPr bwMode="auto">
          <a:xfrm>
            <a:off x="4953000" y="457200"/>
            <a:ext cx="2818765" cy="2424430"/>
          </a:xfrm>
          <a:prstGeom prst="rect">
            <a:avLst/>
          </a:prstGeom>
          <a:noFill/>
          <a:ln w="9525">
            <a:noFill/>
            <a:miter lim="800000"/>
            <a:headEnd/>
            <a:tailEnd/>
          </a:ln>
        </p:spPr>
      </p:pic>
      <p:pic>
        <p:nvPicPr>
          <p:cNvPr id="6" name="il_fi" descr="http://t3.gstatic.com/images?q=tbn:ANd9GcSV8pt9EUhbtSCZ3rocURf11jZWl4AgQjyBpfjaxu6R5R4wPr94yDA1zaPF"/>
          <p:cNvPicPr/>
          <p:nvPr/>
        </p:nvPicPr>
        <p:blipFill>
          <a:blip r:embed="rId3"/>
          <a:srcRect/>
          <a:stretch>
            <a:fillRect/>
          </a:stretch>
        </p:blipFill>
        <p:spPr bwMode="auto">
          <a:xfrm>
            <a:off x="5791200" y="4343400"/>
            <a:ext cx="2189480" cy="209740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ox(in)">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latin typeface="Baskerville Old Face" pitchFamily="18" charset="0"/>
              </a:rPr>
              <a:t>Why new herbal drug patent rejected?</a:t>
            </a:r>
            <a:endParaRPr lang="en-US" dirty="0">
              <a:latin typeface="Baskerville Old Face" pitchFamily="18" charset="0"/>
            </a:endParaRPr>
          </a:p>
        </p:txBody>
      </p:sp>
      <p:sp>
        <p:nvSpPr>
          <p:cNvPr id="3" name="Content Placeholder 2"/>
          <p:cNvSpPr>
            <a:spLocks noGrp="1"/>
          </p:cNvSpPr>
          <p:nvPr>
            <p:ph idx="1"/>
          </p:nvPr>
        </p:nvSpPr>
        <p:spPr>
          <a:xfrm>
            <a:off x="457200" y="1600200"/>
            <a:ext cx="8229600" cy="4724400"/>
          </a:xfrm>
        </p:spPr>
        <p:txBody>
          <a:bodyPr>
            <a:normAutofit/>
          </a:bodyPr>
          <a:lstStyle/>
          <a:p>
            <a:pPr>
              <a:buNone/>
            </a:pPr>
            <a:r>
              <a:rPr lang="en-US" sz="2800" dirty="0" smtClean="0">
                <a:latin typeface="Arial Black" pitchFamily="34" charset="0"/>
              </a:rPr>
              <a:t>Chapter II of Indian patents act, 1970</a:t>
            </a:r>
          </a:p>
          <a:p>
            <a:pPr>
              <a:buNone/>
            </a:pPr>
            <a:r>
              <a:rPr lang="en-US" sz="2800" dirty="0" smtClean="0">
                <a:latin typeface="Arial Black" pitchFamily="34" charset="0"/>
              </a:rPr>
              <a:t>The patents (Amendment) Rules, 2006</a:t>
            </a:r>
          </a:p>
          <a:p>
            <a:pPr>
              <a:buNone/>
            </a:pPr>
            <a:r>
              <a:rPr lang="en-US" dirty="0" smtClean="0"/>
              <a:t> </a:t>
            </a:r>
          </a:p>
          <a:p>
            <a:pPr>
              <a:buNone/>
            </a:pPr>
            <a:r>
              <a:rPr lang="en-US" dirty="0" smtClean="0"/>
              <a:t>Section 3(j) </a:t>
            </a:r>
          </a:p>
          <a:p>
            <a:pPr>
              <a:buNone/>
            </a:pPr>
            <a:r>
              <a:rPr lang="en-US" dirty="0" smtClean="0"/>
              <a:t>… plants and animals in whole or any part thereof is not patentable</a:t>
            </a:r>
          </a:p>
          <a:p>
            <a:pPr>
              <a:buNone/>
            </a:pPr>
            <a:r>
              <a:rPr lang="en-US" dirty="0" smtClean="0"/>
              <a:t>					</a:t>
            </a:r>
            <a:endParaRPr lang="en-US" sz="10400" dirty="0">
              <a:latin typeface="Algerian" pitchFamily="82" charset="0"/>
            </a:endParaRPr>
          </a:p>
        </p:txBody>
      </p:sp>
      <p:pic>
        <p:nvPicPr>
          <p:cNvPr id="13314" name="Picture 2" descr="http://wray.eas.gatech.edu/images/question.gif"/>
          <p:cNvPicPr>
            <a:picLocks noChangeAspect="1" noChangeArrowheads="1"/>
          </p:cNvPicPr>
          <p:nvPr/>
        </p:nvPicPr>
        <p:blipFill>
          <a:blip r:embed="rId3"/>
          <a:srcRect/>
          <a:stretch>
            <a:fillRect/>
          </a:stretch>
        </p:blipFill>
        <p:spPr bwMode="auto">
          <a:xfrm>
            <a:off x="4114800" y="4876800"/>
            <a:ext cx="1231899" cy="1295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Case study on drug substance</a:t>
            </a:r>
            <a:endParaRPr lang="en-US" dirty="0"/>
          </a:p>
        </p:txBody>
      </p:sp>
      <p:sp>
        <p:nvSpPr>
          <p:cNvPr id="3" name="Content Placeholder 2"/>
          <p:cNvSpPr>
            <a:spLocks noGrp="1"/>
          </p:cNvSpPr>
          <p:nvPr>
            <p:ph idx="1"/>
          </p:nvPr>
        </p:nvSpPr>
        <p:spPr>
          <a:xfrm>
            <a:off x="457200" y="1676400"/>
            <a:ext cx="8229600" cy="4525963"/>
          </a:xfrm>
        </p:spPr>
        <p:txBody>
          <a:bodyPr>
            <a:normAutofit fontScale="85000" lnSpcReduction="20000"/>
          </a:bodyPr>
          <a:lstStyle/>
          <a:p>
            <a:pPr>
              <a:buNone/>
            </a:pPr>
            <a:r>
              <a:rPr lang="en-US" dirty="0" smtClean="0"/>
              <a:t>Known drug substance converted to…</a:t>
            </a:r>
          </a:p>
          <a:p>
            <a:pPr>
              <a:buNone/>
            </a:pPr>
            <a:endParaRPr lang="en-US" sz="2400" dirty="0" smtClean="0"/>
          </a:p>
          <a:p>
            <a:r>
              <a:rPr lang="en-US" sz="2400" dirty="0" smtClean="0"/>
              <a:t>salts</a:t>
            </a:r>
          </a:p>
          <a:p>
            <a:r>
              <a:rPr lang="en-US" sz="2400" dirty="0" smtClean="0"/>
              <a:t>esters</a:t>
            </a:r>
          </a:p>
          <a:p>
            <a:r>
              <a:rPr lang="en-US" sz="2400" dirty="0" smtClean="0"/>
              <a:t>ethers</a:t>
            </a:r>
          </a:p>
          <a:p>
            <a:r>
              <a:rPr lang="en-US" sz="2400" dirty="0" smtClean="0"/>
              <a:t>polymorphs</a:t>
            </a:r>
          </a:p>
          <a:p>
            <a:r>
              <a:rPr lang="en-US" sz="2400" dirty="0" smtClean="0"/>
              <a:t>metabolites</a:t>
            </a:r>
          </a:p>
          <a:p>
            <a:r>
              <a:rPr lang="en-US" sz="2400" dirty="0" smtClean="0"/>
              <a:t>pure form</a:t>
            </a:r>
          </a:p>
          <a:p>
            <a:r>
              <a:rPr lang="en-US" sz="2400" dirty="0" smtClean="0"/>
              <a:t>particle size</a:t>
            </a:r>
          </a:p>
          <a:p>
            <a:r>
              <a:rPr lang="en-US" sz="2400" dirty="0" smtClean="0"/>
              <a:t>isomers</a:t>
            </a:r>
          </a:p>
          <a:p>
            <a:r>
              <a:rPr lang="en-US" sz="2400" dirty="0" smtClean="0"/>
              <a:t>mixtures of isomers</a:t>
            </a:r>
          </a:p>
          <a:p>
            <a:r>
              <a:rPr lang="en-US" sz="2400" dirty="0" smtClean="0"/>
              <a:t>complexes </a:t>
            </a:r>
          </a:p>
          <a:p>
            <a:r>
              <a:rPr lang="en-US" sz="2400" dirty="0" smtClean="0"/>
              <a:t>combinations and</a:t>
            </a:r>
          </a:p>
          <a:p>
            <a:r>
              <a:rPr lang="en-US" sz="2400" dirty="0" smtClean="0"/>
              <a:t>derivatives of known substance  </a:t>
            </a:r>
          </a:p>
          <a:p>
            <a:endParaRPr lang="en-US" dirty="0" smtClean="0"/>
          </a:p>
          <a:p>
            <a:pPr algn="ctr">
              <a:buNone/>
            </a:pP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8" presetClass="entr" presetSubtype="0" accel="5000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14" dur="1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8" presetClass="entr" presetSubtype="0" accel="5000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8" presetClass="entr" presetSubtype="0" accel="5000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8" presetClass="entr" presetSubtype="0" accel="5000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6"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38" dur="1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8" presetClass="entr" presetSubtype="0" accel="5000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4" dur="1000" fill="hold"/>
                                        <p:tgtEl>
                                          <p:spTgt spid="3">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46" dur="10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8" presetClass="entr" presetSubtype="0" accel="50000"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1000" fill="hold"/>
                                        <p:tgtEl>
                                          <p:spTgt spid="3">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2" dur="1000" fill="hold"/>
                                        <p:tgtEl>
                                          <p:spTgt spid="3">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53" dur="10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54" dur="10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48" presetClass="entr" presetSubtype="0" accel="50000"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1000" fill="hold"/>
                                        <p:tgtEl>
                                          <p:spTgt spid="3">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0" dur="1000" fill="hold"/>
                                        <p:tgtEl>
                                          <p:spTgt spid="3">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
                                          </p:val>
                                        </p:tav>
                                        <p:tav tm="100000">
                                          <p:val>
                                            <p:strVal val="#ppt_y"/>
                                          </p:val>
                                        </p:tav>
                                      </p:tavLst>
                                    </p:anim>
                                    <p:animEffect transition="in" filter="fade">
                                      <p:cBhvr>
                                        <p:cTn id="62" dur="1000"/>
                                        <p:tgtEl>
                                          <p:spTgt spid="3">
                                            <p:txEl>
                                              <p:pRg st="8" end="8"/>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8" presetClass="entr" presetSubtype="0" accel="50000"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p:cTn id="67" dur="1000" fill="hold"/>
                                        <p:tgtEl>
                                          <p:spTgt spid="3">
                                            <p:txEl>
                                              <p:pRg st="9" end="9"/>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8" dur="1000" fill="hold"/>
                                        <p:tgtEl>
                                          <p:spTgt spid="3">
                                            <p:txEl>
                                              <p:pRg st="9" end="9"/>
                                            </p:txEl>
                                          </p:spTgt>
                                        </p:tgtEl>
                                        <p:attrNameLst>
                                          <p:attrName>ppt_x</p:attrName>
                                        </p:attrNameLst>
                                      </p:cBhvr>
                                      <p:tavLst>
                                        <p:tav tm="0">
                                          <p:val>
                                            <p:fltVal val="-1"/>
                                          </p:val>
                                        </p:tav>
                                        <p:tav tm="50000">
                                          <p:val>
                                            <p:fltVal val="0.95"/>
                                          </p:val>
                                        </p:tav>
                                        <p:tav tm="100000">
                                          <p:val>
                                            <p:strVal val="#ppt_x"/>
                                          </p:val>
                                        </p:tav>
                                      </p:tavLst>
                                    </p:anim>
                                    <p:anim calcmode="lin" valueType="num">
                                      <p:cBhvr>
                                        <p:cTn id="69" dur="1000" fill="hold"/>
                                        <p:tgtEl>
                                          <p:spTgt spid="3">
                                            <p:txEl>
                                              <p:pRg st="9" end="9"/>
                                            </p:txEl>
                                          </p:spTgt>
                                        </p:tgtEl>
                                        <p:attrNameLst>
                                          <p:attrName>ppt_y</p:attrName>
                                        </p:attrNameLst>
                                      </p:cBhvr>
                                      <p:tavLst>
                                        <p:tav tm="0">
                                          <p:val>
                                            <p:strVal val="#ppt_y"/>
                                          </p:val>
                                        </p:tav>
                                        <p:tav tm="100000">
                                          <p:val>
                                            <p:strVal val="#ppt_y"/>
                                          </p:val>
                                        </p:tav>
                                      </p:tavLst>
                                    </p:anim>
                                    <p:animEffect transition="in" filter="fade">
                                      <p:cBhvr>
                                        <p:cTn id="70" dur="1000"/>
                                        <p:tgtEl>
                                          <p:spTgt spid="3">
                                            <p:txEl>
                                              <p:pRg st="9" end="9"/>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48" presetClass="entr" presetSubtype="0" accel="50000" fill="hold"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1000" fill="hold"/>
                                        <p:tgtEl>
                                          <p:spTgt spid="3">
                                            <p:txEl>
                                              <p:pRg st="10" end="1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6" dur="1000" fill="hold"/>
                                        <p:tgtEl>
                                          <p:spTgt spid="3">
                                            <p:txEl>
                                              <p:pRg st="10" end="10"/>
                                            </p:txEl>
                                          </p:spTgt>
                                        </p:tgtEl>
                                        <p:attrNameLst>
                                          <p:attrName>ppt_x</p:attrName>
                                        </p:attrNameLst>
                                      </p:cBhvr>
                                      <p:tavLst>
                                        <p:tav tm="0">
                                          <p:val>
                                            <p:fltVal val="-1"/>
                                          </p:val>
                                        </p:tav>
                                        <p:tav tm="50000">
                                          <p:val>
                                            <p:fltVal val="0.95"/>
                                          </p:val>
                                        </p:tav>
                                        <p:tav tm="100000">
                                          <p:val>
                                            <p:strVal val="#ppt_x"/>
                                          </p:val>
                                        </p:tav>
                                      </p:tavLst>
                                    </p:anim>
                                    <p:anim calcmode="lin" valueType="num">
                                      <p:cBhvr>
                                        <p:cTn id="77" dur="1000" fill="hold"/>
                                        <p:tgtEl>
                                          <p:spTgt spid="3">
                                            <p:txEl>
                                              <p:pRg st="10" end="10"/>
                                            </p:txEl>
                                          </p:spTgt>
                                        </p:tgtEl>
                                        <p:attrNameLst>
                                          <p:attrName>ppt_y</p:attrName>
                                        </p:attrNameLst>
                                      </p:cBhvr>
                                      <p:tavLst>
                                        <p:tav tm="0">
                                          <p:val>
                                            <p:strVal val="#ppt_y"/>
                                          </p:val>
                                        </p:tav>
                                        <p:tav tm="100000">
                                          <p:val>
                                            <p:strVal val="#ppt_y"/>
                                          </p:val>
                                        </p:tav>
                                      </p:tavLst>
                                    </p:anim>
                                    <p:animEffect transition="in" filter="fade">
                                      <p:cBhvr>
                                        <p:cTn id="78" dur="1000"/>
                                        <p:tgtEl>
                                          <p:spTgt spid="3">
                                            <p:txEl>
                                              <p:pRg st="10" end="1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48" presetClass="entr" presetSubtype="0" accel="50000" fill="hold" nodeType="clickEffect">
                                  <p:stCondLst>
                                    <p:cond delay="0"/>
                                  </p:stCondLst>
                                  <p:childTnLst>
                                    <p:set>
                                      <p:cBhvr>
                                        <p:cTn id="82" dur="1" fill="hold">
                                          <p:stCondLst>
                                            <p:cond delay="0"/>
                                          </p:stCondLst>
                                        </p:cTn>
                                        <p:tgtEl>
                                          <p:spTgt spid="3">
                                            <p:txEl>
                                              <p:pRg st="11" end="11"/>
                                            </p:txEl>
                                          </p:spTgt>
                                        </p:tgtEl>
                                        <p:attrNameLst>
                                          <p:attrName>style.visibility</p:attrName>
                                        </p:attrNameLst>
                                      </p:cBhvr>
                                      <p:to>
                                        <p:strVal val="visible"/>
                                      </p:to>
                                    </p:set>
                                    <p:anim calcmode="lin" valueType="num">
                                      <p:cBhvr>
                                        <p:cTn id="83" dur="1000" fill="hold"/>
                                        <p:tgtEl>
                                          <p:spTgt spid="3">
                                            <p:txEl>
                                              <p:pRg st="11" end="1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4" dur="1000" fill="hold"/>
                                        <p:tgtEl>
                                          <p:spTgt spid="3">
                                            <p:txEl>
                                              <p:pRg st="11" end="11"/>
                                            </p:txEl>
                                          </p:spTgt>
                                        </p:tgtEl>
                                        <p:attrNameLst>
                                          <p:attrName>ppt_x</p:attrName>
                                        </p:attrNameLst>
                                      </p:cBhvr>
                                      <p:tavLst>
                                        <p:tav tm="0">
                                          <p:val>
                                            <p:fltVal val="-1"/>
                                          </p:val>
                                        </p:tav>
                                        <p:tav tm="50000">
                                          <p:val>
                                            <p:fltVal val="0.95"/>
                                          </p:val>
                                        </p:tav>
                                        <p:tav tm="100000">
                                          <p:val>
                                            <p:strVal val="#ppt_x"/>
                                          </p:val>
                                        </p:tav>
                                      </p:tavLst>
                                    </p:anim>
                                    <p:anim calcmode="lin" valueType="num">
                                      <p:cBhvr>
                                        <p:cTn id="85" dur="1000" fill="hold"/>
                                        <p:tgtEl>
                                          <p:spTgt spid="3">
                                            <p:txEl>
                                              <p:pRg st="11" end="11"/>
                                            </p:txEl>
                                          </p:spTgt>
                                        </p:tgtEl>
                                        <p:attrNameLst>
                                          <p:attrName>ppt_y</p:attrName>
                                        </p:attrNameLst>
                                      </p:cBhvr>
                                      <p:tavLst>
                                        <p:tav tm="0">
                                          <p:val>
                                            <p:strVal val="#ppt_y"/>
                                          </p:val>
                                        </p:tav>
                                        <p:tav tm="100000">
                                          <p:val>
                                            <p:strVal val="#ppt_y"/>
                                          </p:val>
                                        </p:tav>
                                      </p:tavLst>
                                    </p:anim>
                                    <p:animEffect transition="in" filter="fade">
                                      <p:cBhvr>
                                        <p:cTn id="86" dur="1000"/>
                                        <p:tgtEl>
                                          <p:spTgt spid="3">
                                            <p:txEl>
                                              <p:pRg st="11" end="1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48" presetClass="entr" presetSubtype="0" accel="50000" fill="hold"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 calcmode="lin" valueType="num">
                                      <p:cBhvr>
                                        <p:cTn id="91" dur="1000" fill="hold"/>
                                        <p:tgtEl>
                                          <p:spTgt spid="3">
                                            <p:txEl>
                                              <p:pRg st="12" end="1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2" dur="1000" fill="hold"/>
                                        <p:tgtEl>
                                          <p:spTgt spid="3">
                                            <p:txEl>
                                              <p:pRg st="12" end="12"/>
                                            </p:txEl>
                                          </p:spTgt>
                                        </p:tgtEl>
                                        <p:attrNameLst>
                                          <p:attrName>ppt_x</p:attrName>
                                        </p:attrNameLst>
                                      </p:cBhvr>
                                      <p:tavLst>
                                        <p:tav tm="0">
                                          <p:val>
                                            <p:fltVal val="-1"/>
                                          </p:val>
                                        </p:tav>
                                        <p:tav tm="50000">
                                          <p:val>
                                            <p:fltVal val="0.95"/>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
                                          </p:val>
                                        </p:tav>
                                        <p:tav tm="100000">
                                          <p:val>
                                            <p:strVal val="#ppt_y"/>
                                          </p:val>
                                        </p:tav>
                                      </p:tavLst>
                                    </p:anim>
                                    <p:animEffect transition="in" filter="fade">
                                      <p:cBhvr>
                                        <p:cTn id="94" dur="1000"/>
                                        <p:tgtEl>
                                          <p:spTgt spid="3">
                                            <p:txEl>
                                              <p:pRg st="12" end="12"/>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48" presetClass="entr" presetSubtype="0" accel="50000" fill="hold" nodeType="clickEffect">
                                  <p:stCondLst>
                                    <p:cond delay="0"/>
                                  </p:stCondLst>
                                  <p:childTnLst>
                                    <p:set>
                                      <p:cBhvr>
                                        <p:cTn id="98" dur="1" fill="hold">
                                          <p:stCondLst>
                                            <p:cond delay="0"/>
                                          </p:stCondLst>
                                        </p:cTn>
                                        <p:tgtEl>
                                          <p:spTgt spid="3">
                                            <p:txEl>
                                              <p:pRg st="13" end="13"/>
                                            </p:txEl>
                                          </p:spTgt>
                                        </p:tgtEl>
                                        <p:attrNameLst>
                                          <p:attrName>style.visibility</p:attrName>
                                        </p:attrNameLst>
                                      </p:cBhvr>
                                      <p:to>
                                        <p:strVal val="visible"/>
                                      </p:to>
                                    </p:set>
                                    <p:anim calcmode="lin" valueType="num">
                                      <p:cBhvr>
                                        <p:cTn id="99" dur="1000" fill="hold"/>
                                        <p:tgtEl>
                                          <p:spTgt spid="3">
                                            <p:txEl>
                                              <p:pRg st="13" end="1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00" dur="1000" fill="hold"/>
                                        <p:tgtEl>
                                          <p:spTgt spid="3">
                                            <p:txEl>
                                              <p:pRg st="13" end="13"/>
                                            </p:txEl>
                                          </p:spTgt>
                                        </p:tgtEl>
                                        <p:attrNameLst>
                                          <p:attrName>ppt_x</p:attrName>
                                        </p:attrNameLst>
                                      </p:cBhvr>
                                      <p:tavLst>
                                        <p:tav tm="0">
                                          <p:val>
                                            <p:fltVal val="-1"/>
                                          </p:val>
                                        </p:tav>
                                        <p:tav tm="50000">
                                          <p:val>
                                            <p:fltVal val="0.95"/>
                                          </p:val>
                                        </p:tav>
                                        <p:tav tm="100000">
                                          <p:val>
                                            <p:strVal val="#ppt_x"/>
                                          </p:val>
                                        </p:tav>
                                      </p:tavLst>
                                    </p:anim>
                                    <p:anim calcmode="lin" valueType="num">
                                      <p:cBhvr>
                                        <p:cTn id="101" dur="1000" fill="hold"/>
                                        <p:tgtEl>
                                          <p:spTgt spid="3">
                                            <p:txEl>
                                              <p:pRg st="13" end="13"/>
                                            </p:txEl>
                                          </p:spTgt>
                                        </p:tgtEl>
                                        <p:attrNameLst>
                                          <p:attrName>ppt_y</p:attrName>
                                        </p:attrNameLst>
                                      </p:cBhvr>
                                      <p:tavLst>
                                        <p:tav tm="0">
                                          <p:val>
                                            <p:strVal val="#ppt_y"/>
                                          </p:val>
                                        </p:tav>
                                        <p:tav tm="100000">
                                          <p:val>
                                            <p:strVal val="#ppt_y"/>
                                          </p:val>
                                        </p:tav>
                                      </p:tavLst>
                                    </p:anim>
                                    <p:animEffect transition="in" filter="fade">
                                      <p:cBhvr>
                                        <p:cTn id="102" dur="1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lgerian" pitchFamily="82" charset="0"/>
              </a:rPr>
              <a:t>why not patentable? </a:t>
            </a:r>
            <a:endParaRPr lang="en-US" dirty="0">
              <a:latin typeface="Algerian" pitchFamily="82" charset="0"/>
            </a:endParaRPr>
          </a:p>
        </p:txBody>
      </p:sp>
      <p:sp>
        <p:nvSpPr>
          <p:cNvPr id="3" name="Content Placeholder 2"/>
          <p:cNvSpPr>
            <a:spLocks noGrp="1"/>
          </p:cNvSpPr>
          <p:nvPr>
            <p:ph idx="1"/>
          </p:nvPr>
        </p:nvSpPr>
        <p:spPr/>
        <p:txBody>
          <a:bodyPr/>
          <a:lstStyle/>
          <a:p>
            <a:pPr>
              <a:buNone/>
            </a:pPr>
            <a:r>
              <a:rPr lang="en-US" sz="2400" dirty="0" smtClean="0">
                <a:latin typeface="Arial Black" pitchFamily="34" charset="0"/>
              </a:rPr>
              <a:t>Chapter II of Indian patents act, 1970</a:t>
            </a:r>
          </a:p>
          <a:p>
            <a:pPr>
              <a:buNone/>
            </a:pPr>
            <a:r>
              <a:rPr lang="en-US" sz="2400" dirty="0" smtClean="0">
                <a:latin typeface="Arial Black" pitchFamily="34" charset="0"/>
              </a:rPr>
              <a:t>The patents (Amendment) Rules, 2006</a:t>
            </a:r>
          </a:p>
          <a:p>
            <a:pPr>
              <a:buNone/>
            </a:pPr>
            <a:r>
              <a:rPr lang="en-US" sz="2400" dirty="0" smtClean="0"/>
              <a:t>Section 3(d) </a:t>
            </a:r>
          </a:p>
          <a:p>
            <a:pPr>
              <a:buNone/>
            </a:pPr>
            <a:endParaRPr lang="en-US" sz="2400" dirty="0" smtClean="0"/>
          </a:p>
          <a:p>
            <a:pPr>
              <a:buNone/>
            </a:pPr>
            <a:r>
              <a:rPr lang="en-US" sz="2400" dirty="0" smtClean="0"/>
              <a:t>      “</a:t>
            </a:r>
            <a:r>
              <a:rPr lang="en-US" sz="2400" b="1" dirty="0" smtClean="0">
                <a:latin typeface="Bell MT" pitchFamily="18" charset="0"/>
              </a:rPr>
              <a:t>the mere discovery of a new form of known substance which does not result in the enhancement of the known efficacy of that substance or the mere discovery of any new property or new use for a known substance or mere use of a known process, machine or apparatus unless such known process results in a new product or employs at least one reactant”   </a:t>
            </a:r>
          </a:p>
          <a:p>
            <a:pPr>
              <a:buNone/>
            </a:pPr>
            <a:endParaRPr lang="en-US" sz="2400" dirty="0" smtClean="0">
              <a:latin typeface="Arial Black" pitchFamily="34" charset="0"/>
            </a:endParaRPr>
          </a:p>
          <a:p>
            <a:pPr>
              <a:buNone/>
            </a:pPr>
            <a:endParaRPr lang="en-US" dirty="0"/>
          </a:p>
        </p:txBody>
      </p:sp>
      <p:sp>
        <p:nvSpPr>
          <p:cNvPr id="4" name="Slide Number Placeholder 3"/>
          <p:cNvSpPr>
            <a:spLocks noGrp="1"/>
          </p:cNvSpPr>
          <p:nvPr>
            <p:ph type="sldNum" sz="quarter" idx="12"/>
          </p:nvPr>
        </p:nvSpPr>
        <p:spPr/>
        <p:txBody>
          <a:bodyPr/>
          <a:lstStyle/>
          <a:p>
            <a:fld id="{62088990-E8EE-43EC-87AD-E8220C3AA801}"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par>
                                <p:cTn id="19" presetID="54" presetClass="entr" presetSubtype="0" accel="10000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5" dur="500"/>
                                        <p:tgtEl>
                                          <p:spTgt spid="3">
                                            <p:txEl>
                                              <p:pRg st="2" end="2"/>
                                            </p:txEl>
                                          </p:spTgt>
                                        </p:tgtEl>
                                      </p:cBhvr>
                                    </p:animEffect>
                                  </p:childTnLst>
                                </p:cTn>
                              </p:par>
                              <p:par>
                                <p:cTn id="26" presetID="54" presetClass="entr" presetSubtype="0" accel="100000"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29"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0"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Section 3(d)…</a:t>
            </a:r>
            <a:endParaRPr lang="en-US" sz="3600" dirty="0"/>
          </a:p>
        </p:txBody>
      </p:sp>
      <p:sp>
        <p:nvSpPr>
          <p:cNvPr id="3" name="Content Placeholder 2"/>
          <p:cNvSpPr>
            <a:spLocks noGrp="1"/>
          </p:cNvSpPr>
          <p:nvPr>
            <p:ph idx="1"/>
          </p:nvPr>
        </p:nvSpPr>
        <p:spPr/>
        <p:txBody>
          <a:bodyPr>
            <a:normAutofit/>
          </a:bodyPr>
          <a:lstStyle/>
          <a:p>
            <a:pPr>
              <a:buNone/>
            </a:pPr>
            <a:r>
              <a:rPr lang="en-US" sz="2800" dirty="0" smtClean="0">
                <a:latin typeface="Bell MT" pitchFamily="18" charset="0"/>
              </a:rPr>
              <a:t>What is an objective of section 3(d)?</a:t>
            </a:r>
          </a:p>
          <a:p>
            <a:pPr>
              <a:buNone/>
            </a:pPr>
            <a:r>
              <a:rPr lang="en-US" sz="2800" dirty="0" smtClean="0">
                <a:latin typeface="Bell MT" pitchFamily="18" charset="0"/>
              </a:rPr>
              <a:t>To prevent ever-greening of patents</a:t>
            </a:r>
          </a:p>
          <a:p>
            <a:pPr>
              <a:buNone/>
            </a:pPr>
            <a:endParaRPr lang="en-US" sz="2800" dirty="0" smtClean="0">
              <a:latin typeface="Bell MT" pitchFamily="18" charset="0"/>
            </a:endParaRPr>
          </a:p>
          <a:p>
            <a:pPr>
              <a:buNone/>
            </a:pPr>
            <a:r>
              <a:rPr lang="en-US" sz="2800" dirty="0" smtClean="0">
                <a:latin typeface="Bell MT" pitchFamily="18" charset="0"/>
              </a:rPr>
              <a:t>What happens if section 3(d) removed from our act?</a:t>
            </a:r>
          </a:p>
          <a:p>
            <a:pPr>
              <a:buNone/>
            </a:pPr>
            <a:endParaRPr lang="en-US" sz="2800" dirty="0" smtClean="0">
              <a:latin typeface="Bell MT" pitchFamily="18" charset="0"/>
            </a:endParaRPr>
          </a:p>
          <a:p>
            <a:pPr>
              <a:buNone/>
            </a:pPr>
            <a:r>
              <a:rPr lang="en-US" sz="2800" dirty="0" smtClean="0">
                <a:latin typeface="Bell MT" pitchFamily="18" charset="0"/>
              </a:rPr>
              <a:t>    Would result in “ever-greening” of patents and delays in the entry of generics, thereby affecting public health. </a:t>
            </a:r>
          </a:p>
          <a:p>
            <a:pPr>
              <a:buNone/>
            </a:pPr>
            <a:endParaRPr lang="en-US" sz="2800" dirty="0" smtClean="0">
              <a:latin typeface="Bell MT" pitchFamily="18" charset="0"/>
            </a:endParaRPr>
          </a:p>
          <a:p>
            <a:pPr>
              <a:buNone/>
            </a:pPr>
            <a:endParaRPr lang="en-US" sz="2800" dirty="0">
              <a:latin typeface="Bell MT" pitchFamily="18" charset="0"/>
            </a:endParaRPr>
          </a:p>
        </p:txBody>
      </p:sp>
      <p:sp>
        <p:nvSpPr>
          <p:cNvPr id="4" name="Slide Number Placeholder 3"/>
          <p:cNvSpPr>
            <a:spLocks noGrp="1"/>
          </p:cNvSpPr>
          <p:nvPr>
            <p:ph type="sldNum" sz="quarter" idx="12"/>
          </p:nvPr>
        </p:nvSpPr>
        <p:spPr/>
        <p:txBody>
          <a:bodyPr/>
          <a:lstStyle/>
          <a:p>
            <a:fld id="{62088990-E8EE-43EC-87AD-E8220C3AA801}" type="slidenum">
              <a:rPr lang="en-US" smtClean="0"/>
              <a:pPr/>
              <a:t>9</a:t>
            </a:fld>
            <a:endParaRPr lang="en-US"/>
          </a:p>
        </p:txBody>
      </p:sp>
      <p:pic>
        <p:nvPicPr>
          <p:cNvPr id="5" name="il_fi" descr="http://www.buncombe.k12.nc.us/cms/lib5/NC01000308/Centricity/Domain/1042/hats_off%5E%5E%5E.GIF"/>
          <p:cNvPicPr/>
          <p:nvPr/>
        </p:nvPicPr>
        <p:blipFill>
          <a:blip r:embed="rId2"/>
          <a:srcRect/>
          <a:stretch>
            <a:fillRect/>
          </a:stretch>
        </p:blipFill>
        <p:spPr bwMode="auto">
          <a:xfrm>
            <a:off x="5181600" y="5105400"/>
            <a:ext cx="1641475" cy="1752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629</TotalTime>
  <Words>485</Words>
  <Application>Microsoft Office PowerPoint</Application>
  <PresentationFormat>On-screen Show (4:3)</PresentationFormat>
  <Paragraphs>185</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Drugs which are not patentable</vt:lpstr>
      <vt:lpstr>Introduced to …</vt:lpstr>
      <vt:lpstr> Inventions that are patentable</vt:lpstr>
      <vt:lpstr>Are all new compounds patentable?</vt:lpstr>
      <vt:lpstr>Case study </vt:lpstr>
      <vt:lpstr>Why new herbal drug patent rejected?</vt:lpstr>
      <vt:lpstr>Case study on drug substance</vt:lpstr>
      <vt:lpstr>why not patentable? </vt:lpstr>
      <vt:lpstr>Section 3(d)…</vt:lpstr>
      <vt:lpstr>Section 3(d)…</vt:lpstr>
      <vt:lpstr>Analysis of section 3(d)  </vt:lpstr>
      <vt:lpstr>The Novartis case  </vt:lpstr>
      <vt:lpstr>The Novartis case </vt:lpstr>
      <vt:lpstr>The Roche case</vt:lpstr>
      <vt:lpstr>The Roche case</vt:lpstr>
      <vt:lpstr>The Roche case</vt:lpstr>
      <vt:lpstr>Case study…</vt:lpstr>
      <vt:lpstr>Case study…</vt:lpstr>
      <vt:lpstr>Case study</vt:lpstr>
      <vt:lpstr>In conclusion</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 which are not patentable</dc:title>
  <dc:creator>user</dc:creator>
  <cp:lastModifiedBy>user</cp:lastModifiedBy>
  <cp:revision>109</cp:revision>
  <dcterms:created xsi:type="dcterms:W3CDTF">2012-07-21T18:58:41Z</dcterms:created>
  <dcterms:modified xsi:type="dcterms:W3CDTF">2012-07-24T14:11:27Z</dcterms:modified>
</cp:coreProperties>
</file>