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12" r:id="rId3"/>
    <p:sldId id="392" r:id="rId4"/>
    <p:sldId id="357" r:id="rId5"/>
    <p:sldId id="393" r:id="rId6"/>
    <p:sldId id="390" r:id="rId7"/>
    <p:sldId id="394" r:id="rId8"/>
    <p:sldId id="391" r:id="rId9"/>
    <p:sldId id="411" r:id="rId10"/>
    <p:sldId id="413" r:id="rId11"/>
    <p:sldId id="414" r:id="rId12"/>
    <p:sldId id="360" r:id="rId13"/>
    <p:sldId id="366" r:id="rId14"/>
    <p:sldId id="367" r:id="rId15"/>
    <p:sldId id="364" r:id="rId16"/>
    <p:sldId id="370" r:id="rId17"/>
    <p:sldId id="287" r:id="rId18"/>
    <p:sldId id="288" r:id="rId19"/>
    <p:sldId id="417" r:id="rId20"/>
    <p:sldId id="415" r:id="rId21"/>
    <p:sldId id="416" r:id="rId22"/>
    <p:sldId id="418" r:id="rId23"/>
    <p:sldId id="419" r:id="rId24"/>
    <p:sldId id="420" r:id="rId25"/>
    <p:sldId id="421" r:id="rId26"/>
    <p:sldId id="423" r:id="rId27"/>
    <p:sldId id="422" r:id="rId28"/>
    <p:sldId id="389" r:id="rId29"/>
    <p:sldId id="335" r:id="rId30"/>
    <p:sldId id="379" r:id="rId3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87621" autoAdjust="0"/>
  </p:normalViewPr>
  <p:slideViewPr>
    <p:cSldViewPr>
      <p:cViewPr varScale="1">
        <p:scale>
          <a:sx n="90" d="100"/>
          <a:sy n="90" d="100"/>
        </p:scale>
        <p:origin x="-568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EC07-9F59-9946-B617-9B702D89523D}" type="datetimeFigureOut">
              <a:rPr lang="en-US" smtClean="0"/>
              <a:t>8/24/12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17E6-AF35-4543-8C21-A991CFE0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9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lang="en-US" smtClean="0">
                <a:solidFill>
                  <a:srgbClr val="FFFFFF"/>
                </a:solidFill>
              </a:rPr>
              <a:t>August 24,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057400" y="4705350"/>
            <a:ext cx="838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4705350"/>
            <a:ext cx="533400" cy="183357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09600" y="4705350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609600" y="4705350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4705350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4705350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August 24, 2012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590550"/>
            <a:ext cx="1371600" cy="4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7600" y="2266950"/>
            <a:ext cx="1143000" cy="14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charset="2"/>
        <a:buChar char="v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GIF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219200" y="590550"/>
            <a:ext cx="6477000" cy="2038350"/>
          </a:xfrm>
        </p:spPr>
        <p:txBody>
          <a:bodyPr/>
          <a:lstStyle>
            <a:extLst/>
          </a:lstStyle>
          <a:p>
            <a:pPr algn="ctr"/>
            <a:r>
              <a:rPr lang="en-US" dirty="0"/>
              <a:t>Strategies for generic drug </a:t>
            </a:r>
            <a:r>
              <a:rPr lang="en-US" dirty="0" smtClean="0"/>
              <a:t>development 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Dr. S. Padmaja, Managing Partner, iProPAT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6291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0" y="0"/>
            <a:ext cx="5822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cap="all" dirty="0">
                <a:solidFill>
                  <a:srgbClr val="DEF5FA"/>
                </a:solidFill>
                <a:ea typeface="+mj-ea"/>
                <a:cs typeface="+mj-cs"/>
              </a:rPr>
              <a:t>©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Drug Approval Process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657350"/>
            <a:ext cx="8077200" cy="2971800"/>
          </a:xfrm>
        </p:spPr>
        <p:txBody>
          <a:bodyPr>
            <a:normAutofit lnSpcReduction="10000"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Filing of DMF or Referencing a DMF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Filing of ANDA / Dossier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Review by different divisions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Audit of the facilities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Audit and Review committee recommendations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Approval / Rejections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1145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US Filing</a:t>
            </a:r>
            <a:endParaRPr lang="en-US" sz="4400" dirty="0"/>
          </a:p>
        </p:txBody>
      </p:sp>
      <p:pic>
        <p:nvPicPr>
          <p:cNvPr id="7" name="Picture 6" descr="MM9002853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3804"/>
            <a:ext cx="2286000" cy="1662545"/>
          </a:xfrm>
          <a:prstGeom prst="rect">
            <a:avLst/>
          </a:prstGeom>
        </p:spPr>
      </p:pic>
      <p:pic>
        <p:nvPicPr>
          <p:cNvPr id="6" name="Picture 5" descr="Doll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09950"/>
            <a:ext cx="889000" cy="88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11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US FDA Approvals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581150"/>
            <a:ext cx="8001000" cy="33528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Orange Book (OB) – Human Drug Approval Information </a:t>
            </a:r>
          </a:p>
          <a:p>
            <a:r>
              <a:rPr lang="en-US" dirty="0" smtClean="0"/>
              <a:t>Green Book - Animal </a:t>
            </a:r>
            <a:r>
              <a:rPr lang="en-US" dirty="0"/>
              <a:t>Drug Approval </a:t>
            </a:r>
            <a:r>
              <a:rPr lang="en-US" dirty="0" smtClean="0"/>
              <a:t>Information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12</a:t>
            </a:fld>
            <a:endParaRPr lang="en-US"/>
          </a:p>
        </p:txBody>
      </p:sp>
      <p:pic>
        <p:nvPicPr>
          <p:cNvPr id="8" name="Picture 7" descr="US FD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2550"/>
            <a:ext cx="1828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Information in OB!!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581150"/>
            <a:ext cx="7772400" cy="2971800"/>
          </a:xfrm>
        </p:spPr>
        <p:txBody>
          <a:bodyPr>
            <a:normAutofit lnSpcReduction="10000"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Approval information such as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Dosage form, strengths, RLD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Approval Date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Patent Numbers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Exclusivity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Use Codes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8153400" cy="10058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Types of Patents Eligible for listing in OB!!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581150"/>
            <a:ext cx="7772400" cy="3200400"/>
          </a:xfrm>
        </p:spPr>
        <p:txBody>
          <a:bodyPr>
            <a:normAutofit fontScale="92500" lnSpcReduction="20000"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Product patents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Composition patents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Polymorph Patents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Salts Patents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Method of Treatment patents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Particle Size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Release profile patents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Types of Exclusivity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657350"/>
            <a:ext cx="8077200" cy="29718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NCE Exclusivity – 5 Years.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Orphan Drug Exclusivity – 7 years.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NC/ NP/ NDF/ NI / NS – 3 years.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Pediatric Exclusivity – 6 Months.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Patent Challenge – 180 days.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Types of Drug Applications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657350"/>
            <a:ext cx="8077200" cy="29718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>
                <a:solidFill>
                  <a:srgbClr val="000000"/>
                </a:solidFill>
              </a:rPr>
              <a:t>512(b)</a:t>
            </a:r>
            <a:r>
              <a:rPr lang="en-US" dirty="0" smtClean="0">
                <a:solidFill>
                  <a:srgbClr val="000000"/>
                </a:solidFill>
              </a:rPr>
              <a:t>(1) –  NADA (New Veterinary Drug) </a:t>
            </a:r>
          </a:p>
          <a:p>
            <a:r>
              <a:rPr lang="en-US" dirty="0">
                <a:solidFill>
                  <a:srgbClr val="000000"/>
                </a:solidFill>
              </a:rPr>
              <a:t>512(b)(2) </a:t>
            </a:r>
            <a:r>
              <a:rPr lang="en-US" dirty="0" smtClean="0">
                <a:solidFill>
                  <a:srgbClr val="000000"/>
                </a:solidFill>
              </a:rPr>
              <a:t>–  ANADA (Generic Veterinary </a:t>
            </a:r>
            <a:r>
              <a:rPr lang="en-US" dirty="0">
                <a:solidFill>
                  <a:srgbClr val="000000"/>
                </a:solidFill>
              </a:rPr>
              <a:t>Drug)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505(b)(1) –  NDA (New Human Drug)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505(b)(2) –  NDA (Paper NDA)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505(j) 	–  ANDA (Generic Human Drug)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When an ANDA can </a:t>
            </a:r>
            <a:r>
              <a:rPr lang="en-US" dirty="0"/>
              <a:t>b</a:t>
            </a:r>
            <a:r>
              <a:rPr lang="en-US" dirty="0" smtClean="0"/>
              <a:t>e Filed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29717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NCE Exclusivity expiry.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After 4 years from the approval date in case of filing with Para IV certification.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After 5 years from the approval date in case of filing with other certifications.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/>
              <a:t>ANDA </a:t>
            </a:r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81000" y="1428750"/>
            <a:ext cx="8305800" cy="3352800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ts val="200"/>
              </a:spcBef>
              <a:buFont typeface="Wingdings" charset="2"/>
              <a:buChar char="v"/>
            </a:pPr>
            <a:r>
              <a:rPr lang="en-US" sz="2700" dirty="0" smtClean="0"/>
              <a:t>A certification under paragraph I or II permits the ANDA to be approved immediately, if it is otherwise eligible.</a:t>
            </a:r>
          </a:p>
          <a:p>
            <a:pPr>
              <a:spcBef>
                <a:spcPts val="200"/>
              </a:spcBef>
              <a:buFont typeface="Wingdings" charset="2"/>
              <a:buChar char="v"/>
            </a:pPr>
            <a:r>
              <a:rPr lang="en-US" sz="2700" dirty="0" smtClean="0"/>
              <a:t>A certification under paragraph III indicates that the ANDA may be approved on the patent expiration date.</a:t>
            </a:r>
          </a:p>
          <a:p>
            <a:pPr>
              <a:spcBef>
                <a:spcPts val="200"/>
              </a:spcBef>
            </a:pPr>
            <a:r>
              <a:rPr lang="en-US" sz="2700" dirty="0" smtClean="0"/>
              <a:t>Approval of ANDA with Para IV certification depends on expiry of 30 </a:t>
            </a:r>
            <a:r>
              <a:rPr lang="en-US" sz="2700" dirty="0"/>
              <a:t>months </a:t>
            </a:r>
            <a:r>
              <a:rPr lang="en-US" sz="2700" dirty="0" smtClean="0"/>
              <a:t>stay or outcome of litigation / patent expiry / </a:t>
            </a:r>
            <a:r>
              <a:rPr lang="en-US" sz="2700" dirty="0"/>
              <a:t>after </a:t>
            </a:r>
            <a:r>
              <a:rPr lang="en-US" sz="2700" dirty="0" smtClean="0"/>
              <a:t>review if no litigation.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M9002853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3804"/>
            <a:ext cx="2286000" cy="1662545"/>
          </a:xfrm>
          <a:prstGeom prst="rect">
            <a:avLst/>
          </a:prstGeom>
        </p:spPr>
      </p:pic>
      <p:pic>
        <p:nvPicPr>
          <p:cNvPr id="7" name="Picture 6" descr="MP9004035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48" y="3409950"/>
            <a:ext cx="984152" cy="6558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1145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Europe Filing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19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911" y="3809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Generic 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504950"/>
            <a:ext cx="8077200" cy="3276600"/>
          </a:xfrm>
        </p:spPr>
        <p:txBody>
          <a:bodyPr>
            <a:normAutofit fontScale="92500" lnSpcReduction="10000"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Same active ingredient(s).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Same route of administration.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Same dosage form.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Same strength.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Same conditions of use.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Comparable to reference listed drug (RLD) (Branded Product).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  <p:pic>
        <p:nvPicPr>
          <p:cNvPr id="7" name="Picture 6" descr="MP9003154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76350"/>
            <a:ext cx="36576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Exclusivity– EUROPE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PRE 2005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10 Years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BE, FR, DE, IT, NL, SW, UK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6 Years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FI, DK, IE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In some countries exclusivity will not extend beyond patent term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4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Exclusivity– EUROPE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POST 2005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8+2+1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After 8 years application can be filed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Approval is after 10 years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If additional indication is granted approval will not be given until 11 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Marketing Authorizations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National Registrations. </a:t>
            </a:r>
          </a:p>
          <a:p>
            <a:pPr>
              <a:buFont typeface="Wingdings" charset="2"/>
              <a:buChar char="v"/>
            </a:pPr>
            <a:r>
              <a:rPr lang="en-US" dirty="0" err="1" smtClean="0"/>
              <a:t>Centralised</a:t>
            </a:r>
            <a:r>
              <a:rPr lang="en-US" dirty="0" smtClean="0"/>
              <a:t> Procedure</a:t>
            </a:r>
          </a:p>
          <a:p>
            <a:pPr>
              <a:buFont typeface="Wingdings" charset="2"/>
              <a:buChar char="v"/>
            </a:pPr>
            <a:r>
              <a:rPr lang="en-US" dirty="0" err="1" smtClean="0"/>
              <a:t>Decentralised</a:t>
            </a:r>
            <a:r>
              <a:rPr lang="en-US" dirty="0" smtClean="0"/>
              <a:t> Procedure (DCP)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Mutual Recognition Procedure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Reference Member State (RMS)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Concerned Member State (CMS)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85312">
            <a:off x="5429051" y="1927545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NATIONAL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297909">
            <a:off x="7837026" y="1922253"/>
            <a:ext cx="11647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CP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38680">
            <a:off x="5705420" y="2646640"/>
            <a:ext cx="1246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DCP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890249">
            <a:off x="7367102" y="3195618"/>
            <a:ext cx="13778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MRP 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10000" fill="remove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repeatCount="10000" fill="remove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repeatCount="10000" fill="remove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xit" presetSubtype="0" repeatCount="10000" fill="remove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23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8" presetClass="entr" presetSubtype="0" repeatCount="10000" fill="remove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xit" presetSubtype="0" repeatCount="10000" fill="remove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repeatCount="10000" fill="remove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xit" presetSubtype="0" repeatCount="10000" accel="5000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National Approval 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/>
              <a:t>A nationally </a:t>
            </a:r>
            <a:r>
              <a:rPr lang="en-US" dirty="0" smtClean="0"/>
              <a:t>authorized </a:t>
            </a:r>
            <a:r>
              <a:rPr lang="en-US" dirty="0"/>
              <a:t>product is one that has been assessed and approved on a national basis only, i.e. there has been no interaction with other Member States.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428750"/>
            <a:ext cx="8534400" cy="3505200"/>
          </a:xfrm>
        </p:spPr>
        <p:txBody>
          <a:bodyPr>
            <a:normAutofit fontScale="85000" lnSpcReduction="10000"/>
          </a:bodyPr>
          <a:lstStyle>
            <a:extLst/>
          </a:lstStyle>
          <a:p>
            <a:r>
              <a:rPr lang="en-US" dirty="0"/>
              <a:t>C</a:t>
            </a:r>
            <a:r>
              <a:rPr lang="en-US" dirty="0" smtClean="0"/>
              <a:t>entrally </a:t>
            </a:r>
            <a:r>
              <a:rPr lang="en-US" dirty="0" err="1"/>
              <a:t>authorised</a:t>
            </a:r>
            <a:r>
              <a:rPr lang="en-US" dirty="0"/>
              <a:t> product with a single Marketing </a:t>
            </a:r>
            <a:r>
              <a:rPr lang="en-US" dirty="0" err="1"/>
              <a:t>Authorisation</a:t>
            </a:r>
            <a:r>
              <a:rPr lang="en-US" dirty="0"/>
              <a:t>.</a:t>
            </a:r>
          </a:p>
          <a:p>
            <a:r>
              <a:rPr lang="en-US" dirty="0" smtClean="0"/>
              <a:t>Assessed </a:t>
            </a:r>
            <a:r>
              <a:rPr lang="en-US" dirty="0"/>
              <a:t>on an EU wide basis and approved by the European Commission.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European Medicines Agency (EMA) </a:t>
            </a:r>
            <a:r>
              <a:rPr lang="en-US" dirty="0" err="1"/>
              <a:t>organises</a:t>
            </a:r>
            <a:r>
              <a:rPr lang="en-US" dirty="0"/>
              <a:t> the process of evaluation using scientific expertise from the Member States.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centralised</a:t>
            </a:r>
            <a:r>
              <a:rPr lang="en-US" dirty="0">
                <a:solidFill>
                  <a:srgbClr val="FF0000"/>
                </a:solidFill>
              </a:rPr>
              <a:t> procedure is compulsory for some products and optional for others. Some products are not eligible for the </a:t>
            </a:r>
            <a:r>
              <a:rPr lang="en-US" dirty="0" err="1">
                <a:solidFill>
                  <a:srgbClr val="FF0000"/>
                </a:solidFill>
              </a:rPr>
              <a:t>centralised</a:t>
            </a:r>
            <a:r>
              <a:rPr lang="en-US" dirty="0">
                <a:solidFill>
                  <a:srgbClr val="FF0000"/>
                </a:solidFill>
              </a:rPr>
              <a:t> procedure.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DCP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RMS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CMS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Appointment with RMS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File the dossier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0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MRP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077200" cy="3505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Product Approval Nationally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Refer National Approval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File in other countries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August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0383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Post Approval Changes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27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Post Approval Changes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8077200" cy="32766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Results in variations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Components or composition changes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Manufacturing site changes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Batch size changes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Manufacturing Equipment changes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API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7073" y="805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7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5" descr="MP9004025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9" b="27949"/>
          <a:stretch>
            <a:fillRect/>
          </a:stretch>
        </p:blipFill>
        <p:spPr>
          <a:xfrm>
            <a:off x="0" y="1123950"/>
            <a:ext cx="9144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-9525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1785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Generic Product Development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838200" y="1581150"/>
            <a:ext cx="7391400" cy="28956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Strategy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Product Development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Product Filing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</a:t>
            </a:fld>
            <a:endParaRPr lang="en-US"/>
          </a:p>
        </p:txBody>
      </p:sp>
      <p:pic>
        <p:nvPicPr>
          <p:cNvPr id="6" name="Picture 5" descr="MP900425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33" y="1276350"/>
            <a:ext cx="4202167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04950"/>
            <a:ext cx="5772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1145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Strategy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4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762000" y="1428750"/>
            <a:ext cx="7391400" cy="32766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Product selection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Identification of Target Markets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Development Capabilities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Manufacturing </a:t>
            </a:r>
            <a:r>
              <a:rPr lang="en-US" dirty="0" smtClean="0"/>
              <a:t>Capabilities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Own marketing</a:t>
            </a:r>
          </a:p>
          <a:p>
            <a:pPr>
              <a:buFont typeface="Wingdings" charset="2"/>
              <a:buChar char="v"/>
            </a:pPr>
            <a:r>
              <a:rPr lang="en-US" smtClean="0"/>
              <a:t>Out licensi</a:t>
            </a:r>
            <a:r>
              <a:rPr lang="en-US" smtClean="0"/>
              <a:t>ng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/>
          </a:p>
        </p:txBody>
      </p:sp>
      <p:pic>
        <p:nvPicPr>
          <p:cNvPr id="6" name="Picture 5" descr="MC9004380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74" y="3289771"/>
            <a:ext cx="1828800" cy="1828800"/>
          </a:xfrm>
          <a:prstGeom prst="rect">
            <a:avLst/>
          </a:prstGeom>
        </p:spPr>
      </p:pic>
      <p:pic>
        <p:nvPicPr>
          <p:cNvPr id="7" name="Picture 6" descr="MC910216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05" y="1276350"/>
            <a:ext cx="244909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Road blocks for Generic Entry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581150"/>
            <a:ext cx="4953000" cy="33528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charset="2"/>
              <a:buChar char="v"/>
            </a:pPr>
            <a:r>
              <a:rPr lang="en-US" dirty="0" smtClean="0"/>
              <a:t>Product Patents.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Process Patents.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Formulation Patents.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Use/ Indication Patents.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Exclusivities.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</a:t>
            </a:fld>
            <a:endParaRPr lang="en-US"/>
          </a:p>
        </p:txBody>
      </p:sp>
      <p:pic>
        <p:nvPicPr>
          <p:cNvPr id="6" name="Picture 5" descr="MP9004312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276350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1145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Product Development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7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4000" dirty="0"/>
              <a:t>Product </a:t>
            </a:r>
            <a:r>
              <a:rPr lang="en-US" sz="4000" dirty="0" smtClean="0"/>
              <a:t>Development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762000" y="1428750"/>
            <a:ext cx="7391400" cy="2895600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ts val="400"/>
              </a:spcBef>
            </a:pPr>
            <a:r>
              <a:rPr lang="en-US" dirty="0"/>
              <a:t>Literature collection 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Identifying the critical issues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Preparing Road Map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Lab Development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Scale up studies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Exhibit Batch 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Bio equivalence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/>
          </a:p>
        </p:txBody>
      </p:sp>
      <p:pic>
        <p:nvPicPr>
          <p:cNvPr id="6" name="Picture 5" descr="MP9002020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38311"/>
            <a:ext cx="1219200" cy="1824239"/>
          </a:xfrm>
          <a:prstGeom prst="rect">
            <a:avLst/>
          </a:prstGeom>
        </p:spPr>
      </p:pic>
      <p:pic>
        <p:nvPicPr>
          <p:cNvPr id="7" name="Picture 6" descr="MP900407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67" y="1306193"/>
            <a:ext cx="2976433" cy="29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114550"/>
            <a:ext cx="7123113" cy="12549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Product Filing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9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ustom 1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777BE"/>
      </a:accent1>
      <a:accent2>
        <a:srgbClr val="DC0075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871</Words>
  <Application>Microsoft Macintosh PowerPoint</Application>
  <PresentationFormat>On-screen Show (16:9)</PresentationFormat>
  <Paragraphs>218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Widescreen Presentation</vt:lpstr>
      <vt:lpstr>Strategies for generic drug development </vt:lpstr>
      <vt:lpstr>What is Generic ?</vt:lpstr>
      <vt:lpstr>Generic Product Development</vt:lpstr>
      <vt:lpstr>PowerPoint Presentation</vt:lpstr>
      <vt:lpstr>Strategy</vt:lpstr>
      <vt:lpstr>Road blocks for Generic Entry</vt:lpstr>
      <vt:lpstr>PowerPoint Presentation</vt:lpstr>
      <vt:lpstr>Product Development</vt:lpstr>
      <vt:lpstr>PowerPoint Presentation</vt:lpstr>
      <vt:lpstr>Drug Approval Process</vt:lpstr>
      <vt:lpstr>PowerPoint Presentation</vt:lpstr>
      <vt:lpstr>US FDA Approvals</vt:lpstr>
      <vt:lpstr>Information in OB!!</vt:lpstr>
      <vt:lpstr>Types of Patents Eligible for listing in OB!!</vt:lpstr>
      <vt:lpstr>Types of Exclusivity</vt:lpstr>
      <vt:lpstr>Types of Drug Applications</vt:lpstr>
      <vt:lpstr>When an ANDA can be Filed</vt:lpstr>
      <vt:lpstr>ANDA Approval</vt:lpstr>
      <vt:lpstr>PowerPoint Presentation</vt:lpstr>
      <vt:lpstr>Data Exclusivity– EUROPE </vt:lpstr>
      <vt:lpstr>Data Exclusivity– EUROPE </vt:lpstr>
      <vt:lpstr>Marketing Authorizations</vt:lpstr>
      <vt:lpstr>National Approval  </vt:lpstr>
      <vt:lpstr>Centralised Procedure</vt:lpstr>
      <vt:lpstr>DCP </vt:lpstr>
      <vt:lpstr>MRP</vt:lpstr>
      <vt:lpstr>PowerPoint Presentation</vt:lpstr>
      <vt:lpstr>Post Approval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2012-08-24T03:55:12Z</dcterms:modified>
</cp:coreProperties>
</file>